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568" r:id="rId1"/>
    <p:sldMasterId id="2147485404" r:id="rId2"/>
    <p:sldMasterId id="2147485477" r:id="rId3"/>
  </p:sldMasterIdLst>
  <p:notesMasterIdLst>
    <p:notesMasterId r:id="rId52"/>
  </p:notesMasterIdLst>
  <p:handoutMasterIdLst>
    <p:handoutMasterId r:id="rId53"/>
  </p:handoutMasterIdLst>
  <p:sldIdLst>
    <p:sldId id="757" r:id="rId4"/>
    <p:sldId id="476" r:id="rId5"/>
    <p:sldId id="786" r:id="rId6"/>
    <p:sldId id="500" r:id="rId7"/>
    <p:sldId id="890" r:id="rId8"/>
    <p:sldId id="466" r:id="rId9"/>
    <p:sldId id="469" r:id="rId10"/>
    <p:sldId id="467" r:id="rId11"/>
    <p:sldId id="891" r:id="rId12"/>
    <p:sldId id="889" r:id="rId13"/>
    <p:sldId id="478" r:id="rId14"/>
    <p:sldId id="782" r:id="rId15"/>
    <p:sldId id="783" r:id="rId16"/>
    <p:sldId id="787" r:id="rId17"/>
    <p:sldId id="758" r:id="rId18"/>
    <p:sldId id="256" r:id="rId19"/>
    <p:sldId id="560" r:id="rId20"/>
    <p:sldId id="530" r:id="rId21"/>
    <p:sldId id="760" r:id="rId22"/>
    <p:sldId id="553" r:id="rId23"/>
    <p:sldId id="554" r:id="rId24"/>
    <p:sldId id="555" r:id="rId25"/>
    <p:sldId id="556" r:id="rId26"/>
    <p:sldId id="865" r:id="rId27"/>
    <p:sldId id="866" r:id="rId28"/>
    <p:sldId id="761" r:id="rId29"/>
    <p:sldId id="764" r:id="rId30"/>
    <p:sldId id="762" r:id="rId31"/>
    <p:sldId id="765" r:id="rId32"/>
    <p:sldId id="766" r:id="rId33"/>
    <p:sldId id="892" r:id="rId34"/>
    <p:sldId id="893" r:id="rId35"/>
    <p:sldId id="894" r:id="rId36"/>
    <p:sldId id="895" r:id="rId37"/>
    <p:sldId id="896" r:id="rId38"/>
    <p:sldId id="772" r:id="rId39"/>
    <p:sldId id="774" r:id="rId40"/>
    <p:sldId id="773" r:id="rId41"/>
    <p:sldId id="869" r:id="rId42"/>
    <p:sldId id="784" r:id="rId43"/>
    <p:sldId id="533" r:id="rId44"/>
    <p:sldId id="418" r:id="rId45"/>
    <p:sldId id="535" r:id="rId46"/>
    <p:sldId id="538" r:id="rId47"/>
    <p:sldId id="537" r:id="rId48"/>
    <p:sldId id="432" r:id="rId49"/>
    <p:sldId id="297" r:id="rId50"/>
    <p:sldId id="508" r:id="rId51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22"/>
    <p:restoredTop sz="93285"/>
  </p:normalViewPr>
  <p:slideViewPr>
    <p:cSldViewPr>
      <p:cViewPr varScale="1">
        <p:scale>
          <a:sx n="130" d="100"/>
          <a:sy n="130" d="100"/>
        </p:scale>
        <p:origin x="1098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C8DD54-2D44-4D1A-B674-BE22E76B6B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A22E9-939B-4117-9BE9-273EF9FEB4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8A2D0A7-AAAD-4975-B8E5-30A4198C4DCA}" type="datetimeFigureOut">
              <a:rPr lang="en-US"/>
              <a:pPr>
                <a:defRPr/>
              </a:pPr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323F2-7EF4-426E-A23E-ABD5083D1D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9FBF6-BD51-4C31-8B92-123CD10451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1081CC1-9716-47DE-B27F-DEEEC96E76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8A04C48-83E4-4DE8-9BBC-346DD6137C0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3AB80D1-0863-4728-9E35-8059541F065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3D2D0-6B2F-41AE-BEDA-523CD5EC297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89EC2024-07CB-40CD-A1D6-BAB8593CA0F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FEC106DD-58AE-4208-97E8-A307B7A76C0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C2442F02-D356-49C6-8567-E37F2D9A7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fld id="{A6FBD4A6-E360-47BB-9906-870BC07231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5CEB91CC-2123-4EA6-86F6-0A59F99AF0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1813EA0-C229-4CA4-AC11-B88197916F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520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478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167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1551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2545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>
            <a:extLst>
              <a:ext uri="{FF2B5EF4-FFF2-40B4-BE49-F238E27FC236}">
                <a16:creationId xmlns:a16="http://schemas.microsoft.com/office/drawing/2014/main" id="{B31442BE-7FC1-4318-9E4A-C29B6DD677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备注占位符 2">
            <a:extLst>
              <a:ext uri="{FF2B5EF4-FFF2-40B4-BE49-F238E27FC236}">
                <a16:creationId xmlns:a16="http://schemas.microsoft.com/office/drawing/2014/main" id="{8C7DFD90-2427-4655-A4BF-D6CADCC1D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6740" name="灯片编号占位符 3">
            <a:extLst>
              <a:ext uri="{FF2B5EF4-FFF2-40B4-BE49-F238E27FC236}">
                <a16:creationId xmlns:a16="http://schemas.microsoft.com/office/drawing/2014/main" id="{50B171EE-6E25-4AFF-B23D-B6C3192E3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B51772A-C345-42B7-808E-66EE1D825A58}" type="slidenum">
              <a:rPr lang="zh-CN" altLang="en-US" b="0" smtClean="0">
                <a:solidFill>
                  <a:srgbClr val="000000"/>
                </a:solidFill>
                <a:ea typeface="宋体" panose="02010600030101010101" pitchFamily="2" charset="-122"/>
              </a:rPr>
              <a:pPr/>
              <a:t>15</a:t>
            </a:fld>
            <a:endParaRPr lang="zh-CN" altLang="en-US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9346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426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7556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23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0601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8605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1760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792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7316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458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943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>
            <a:extLst>
              <a:ext uri="{FF2B5EF4-FFF2-40B4-BE49-F238E27FC236}">
                <a16:creationId xmlns:a16="http://schemas.microsoft.com/office/drawing/2014/main" id="{EEE9154B-3B66-44BE-A65D-3E68224636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备注占位符 2">
            <a:extLst>
              <a:ext uri="{FF2B5EF4-FFF2-40B4-BE49-F238E27FC236}">
                <a16:creationId xmlns:a16="http://schemas.microsoft.com/office/drawing/2014/main" id="{0368B61A-EDDC-413D-9DB9-8AD20815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9028" name="灯片编号占位符 3">
            <a:extLst>
              <a:ext uri="{FF2B5EF4-FFF2-40B4-BE49-F238E27FC236}">
                <a16:creationId xmlns:a16="http://schemas.microsoft.com/office/drawing/2014/main" id="{FD158A6A-7B67-436F-A4A4-00EFCECF1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FE0A42-56D0-4DE6-A8BB-E4C8163124A4}" type="slidenum">
              <a:rPr lang="en-US" altLang="zh-CN" b="0" smtClean="0">
                <a:solidFill>
                  <a:srgbClr val="000000"/>
                </a:solidFill>
                <a:ea typeface="宋体" panose="02010600030101010101" pitchFamily="2" charset="-122"/>
              </a:rPr>
              <a:pPr/>
              <a:t>26</a:t>
            </a:fld>
            <a:endParaRPr lang="en-US" altLang="zh-CN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043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504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730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013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2805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116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0909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0103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92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28732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574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6630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09397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598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625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5578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9928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590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6886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91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1968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6731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40938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30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19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219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FBD4A6-E360-47BB-9906-870BC0723149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596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>
            <a:extLst>
              <a:ext uri="{FF2B5EF4-FFF2-40B4-BE49-F238E27FC236}">
                <a16:creationId xmlns:a16="http://schemas.microsoft.com/office/drawing/2014/main" id="{A3A8A6D0-13B5-4816-B669-5DEACD363A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备注占位符 2">
            <a:extLst>
              <a:ext uri="{FF2B5EF4-FFF2-40B4-BE49-F238E27FC236}">
                <a16:creationId xmlns:a16="http://schemas.microsoft.com/office/drawing/2014/main" id="{6C741AEB-1881-44D5-AECF-0EBBB7453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7524" name="灯片编号占位符 3">
            <a:extLst>
              <a:ext uri="{FF2B5EF4-FFF2-40B4-BE49-F238E27FC236}">
                <a16:creationId xmlns:a16="http://schemas.microsoft.com/office/drawing/2014/main" id="{072D94F9-5852-4447-8977-ABC1B57D9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99FD9DC-D6D7-44A7-A6DC-E06BC528329F}" type="slidenum">
              <a:rPr lang="en-US" altLang="zh-CN" smtClean="0">
                <a:solidFill>
                  <a:srgbClr val="000000"/>
                </a:solidFill>
                <a:ea typeface="PMingLiU" panose="02020500000000000000" pitchFamily="18" charset="-120"/>
              </a:rPr>
              <a:pPr>
                <a:spcBef>
                  <a:spcPct val="0"/>
                </a:spcBef>
              </a:pPr>
              <a:t>8</a:t>
            </a:fld>
            <a:endParaRPr lang="en-US" altLang="zh-CN">
              <a:solidFill>
                <a:srgbClr val="000000"/>
              </a:solidFill>
              <a:ea typeface="PMingLiU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>
            <a:extLst>
              <a:ext uri="{FF2B5EF4-FFF2-40B4-BE49-F238E27FC236}">
                <a16:creationId xmlns:a16="http://schemas.microsoft.com/office/drawing/2014/main" id="{972C1A79-7D26-425C-A399-F2F308492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备注占位符 2">
            <a:extLst>
              <a:ext uri="{FF2B5EF4-FFF2-40B4-BE49-F238E27FC236}">
                <a16:creationId xmlns:a16="http://schemas.microsoft.com/office/drawing/2014/main" id="{5DDCF102-BA24-4A75-8B90-ACACABE71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9572" name="灯片编号占位符 3">
            <a:extLst>
              <a:ext uri="{FF2B5EF4-FFF2-40B4-BE49-F238E27FC236}">
                <a16:creationId xmlns:a16="http://schemas.microsoft.com/office/drawing/2014/main" id="{9B311B88-CEC3-4280-9CA5-38A8FE0F22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079D95-35B6-484F-95BA-CF08FF1B3FAF}" type="slidenum">
              <a:rPr lang="zh-CN" altLang="en-US" b="0" smtClean="0">
                <a:ea typeface="宋体" panose="02010600030101010101" pitchFamily="2" charset="-122"/>
              </a:rPr>
              <a:pPr/>
              <a:t>9</a:t>
            </a:fld>
            <a:endParaRPr lang="en-US" altLang="zh-CN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5D20E-9749-429A-B352-DAEA8EC6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50C75-3239-49C7-8126-0057E8F3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6CA8B-B9E4-47ED-A331-F514FAE4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85D0A-A6A5-472F-8AEF-D85C17A642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124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A1365BF9-FE64-4471-97A0-9DB51F7C570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8E4A9060-765C-4FC2-A6E0-E5BD5C100DD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DFE74EB-DF8D-44CC-BF30-5D0E106D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987329A-168A-4859-A0FB-D2FBA98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2FE0A94-8AE1-4A7A-A7E8-D6A03E30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BC8C3-570A-4259-9CF5-FCCAA615A1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653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45837682-F9F9-41C7-AA7B-589FBCC62C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A3BE1BA7-8264-410C-8BE5-F076B3ABEB8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52F7FDB-4C6B-45CC-8C4F-66B71B6E8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3BCD61A-1EC8-45FA-8941-2E27E2F3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9B563B9-7D22-4282-B715-98FFDD2B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E1F9A-80A0-4B34-A7C6-A9392BBFB6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248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8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0B2CE1-1CA4-4133-9887-8BEE5A6543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AE4DA7-FE59-4D05-998D-4AAA8019BA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F4C333-947E-4759-865A-01B733C0EE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471D8B3-D4BC-451C-B8DF-7228322DE0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5263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7D50BB-2E63-400C-8AA7-A4DACF2299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BD17C9-42B6-4B70-B16B-5064DB1948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DA7DB6-3BA3-4E4C-9A47-5E9825A0B2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02438" y="6440488"/>
            <a:ext cx="2133600" cy="360362"/>
          </a:xfr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36686BD-A0A1-4746-A909-CB8238154F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2084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A52F9B7-00D0-4082-A9F9-D156BFDE1D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7EA401-5075-48DE-B04B-629D5E9950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048B400-4BDB-4990-A806-879F86FDC4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D05253F-0964-42D4-86EA-C2CF60E271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9247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128E47-5712-495A-9FED-43C7FEF8CD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3E3E8-215D-411A-B5BF-AE5F0A8D71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93CBD5-42BB-4CBC-8E6F-82265D7D0A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41B7DBE-C17D-48DB-9BF6-F03F50C093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3742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3A8BBA4-DA4D-41A7-B6D3-E6D98E58A2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247AEC4-24BC-42C7-BDB6-6A992970EB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7D21DC2-7FB3-41B9-8736-4B3A744601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30021F4-39C6-4FB4-93A7-E99B11F30B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8840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72D6D24-4D8B-41E9-8B58-0AC4325C61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49CE3F8-56A6-4BFD-BC02-8679F6C881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3EE24CA-C892-403A-B042-646F1D85D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2FC700B-220A-49C4-B475-F575FAF6D8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8923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1BF7B48-714C-45D6-926F-8D7F4C5A91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9B46B9-9D0D-49CC-9B8F-749C285EA2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BCDF29D-7543-4A69-907D-E329FBF651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CF0EAFD-9BDD-4C8B-9B51-F381E9BC10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578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0DDDEDA7-BC91-4B68-BC50-423D021121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885A98B0-4569-4656-AE7C-FE90572F710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4E18776-4800-4ABC-B411-7681266E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fld id="{C8AA2E7D-5AC1-41B7-BE33-FF959E73C6D6}" type="datetimeFigureOut">
              <a:rPr lang="en-US" altLang="en-US"/>
              <a:pPr>
                <a:defRPr/>
              </a:pPr>
              <a:t>2/24/2020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1906B8B-2FB9-46D3-A59D-366363B84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2F4564-7A07-4DEA-804A-BCDE1148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BFAD5-424E-4AAA-9B98-AD5EAEDDAE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3912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FC5DD-662F-4A3C-AD78-B6B823EECD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EAA7B3-BC9B-4B8D-BD0B-3417985FA9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684840-675C-404A-B57C-A6D14DBB8D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4236523-D21C-45F1-92CE-8FCA327EFE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743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4AAFD-7857-41D6-B462-75A6250423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A608A-9090-4719-8595-E50266BD11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2704A-5670-433B-AB21-BBBC868608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8033E16-5A56-451A-A375-B1EC3E8C9C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6721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D0BD92-DD27-4285-815B-FA9D2202C7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648951-24F4-4E4E-B377-6457C6290E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DB96AC-01AA-47B7-B5DE-8BCE2F7B06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0DD187B-D8AC-47B6-B07F-1307326FFD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8326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96B7CC-1AAA-4ED1-AF9E-DE358DD613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82E4D7-DBB7-4F42-81BC-2B991229FC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CFA58E-DDEC-4CAB-94D5-46D878BED5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86CAB8E-C55A-4E4A-838E-5F0CC727FF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30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C51043F-F886-4995-B409-87F9F4ED1C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2DFC737-2A06-478C-B491-70224556CC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22FE60-8004-4DC2-B6C3-75097136A4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4825" y="6434138"/>
            <a:ext cx="2133600" cy="323850"/>
          </a:xfr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CF56D9D-BD6C-4475-9C0B-2757F7AC3B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8174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C6ED09E-B1C6-4EF1-B28D-D9731ED22A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7836B5A-0BA4-47D5-9788-91849B8F16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650CDF4-B700-4F29-AC8A-16AE2E74AF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F7C8CA5-522D-4FEA-925D-9B7A7A20BB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023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E8EE5EB-9759-44DF-9318-E625E2C164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F082C89-F53B-4A25-920F-9A581DD0D8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D165CF-B56D-4422-8A67-9571956685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2665D5A-CAC0-478A-A438-55E473495B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816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36613"/>
            <a:ext cx="8229600" cy="581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628775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7AA60F-43F5-4C86-BAE6-22D0A76BB4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6BF7C2-1260-4268-B160-BB3947AC6C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0B2AD0-42A5-482C-AFEB-C80B92819F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628D33E-0806-4913-B167-FD2867712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86456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883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93E560-86D7-4D3B-8D3D-00783D4ABF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66E2D2-474A-4330-A21D-7CCCAC3E6D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873344-2B09-4017-A53A-297F963993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067A3C64-5608-496E-B1C5-C74D05D559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199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B10B2-2410-4BF5-AACB-DD21618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8D26-2444-407F-B6F6-00C1D38C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1F20F-6871-4562-9012-399C4EE1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C12B6-0140-4531-A56D-8C9B31A7C0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4420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7100BD5-03D8-4F1B-AD3F-C44321B81F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6D24C2-CAF0-4EA6-BA63-9773D9583A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41323-F5D3-4102-930D-8DC388F244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3E06C731-2A5F-43C0-B790-79E3548770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35422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95D4A2-F572-48DD-A462-3DEE71CA1B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78AF07-8134-4AA4-8DA7-1201299940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EFF5E2-E5D5-4489-9C7F-F9D47B0357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B3DEAC45-81C2-4177-A79C-85A59EB1655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079121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B730A-4047-4254-9C89-B9DFAFF018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097D6-5D99-47AC-9CE3-69C87EA9BA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532EF3-7204-420B-82A5-05D8369016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A3F76A05-397B-4A38-8E2E-B3E5A19076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6687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1B4A684-911B-4379-8178-C8CE8AB2C2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A8AB8E1-CDAE-48CE-977F-6E4727F8DC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C825E9A-8CAC-417D-ABD6-917B9B93BB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DC9B3077-4517-4E76-9F9C-0FBDF0640D8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21639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596DFCC-B143-4E12-AF62-27F89A86B1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2D2508-994B-4B97-A6F3-97BA3B8842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9F2FE1-44FF-4E3B-81DB-A1CC3F63CF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AC36BD6F-6738-4584-A06E-0BAE9CA288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2763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15998F5-0D1D-4BCD-AC22-EE8638525C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CC625E4-BC40-43AB-AA5E-4BC85A632E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2FA8BC5-9517-48A4-89F7-8D5B05DDFB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DE042E1C-84A7-410B-AFCA-36CF6A794CB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16079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EB5E1-D919-44E8-8447-DC0A21C38A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17CAC-141D-4C68-9BED-E272420A32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C5A9A-49C6-4508-A6E3-B7EC01592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C6C457AD-2A29-4908-87FF-6E941B9A1F3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70759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8083D-0C08-452A-9D1A-0FCA17DF22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CB84F4-A6DF-4EEA-A717-FBB7C26600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E110D-45E2-48F4-AF71-2257D50173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11DA355F-1E33-42EC-961A-FD195F9E09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763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255E7B-4D0A-4966-9A27-635AF3B477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2AE701-2B91-45F3-B3DF-F40BD049CC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F8DEEF-E6B1-4CD2-81E7-77FC7F668D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D57A8AB4-7FCD-4940-A65E-87FAE4A7249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5866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4CB53C-DB6B-4BCD-97A8-31486E03F7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553864-653E-4C13-AD1A-4C405B0917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6A3FE2-98DB-4628-AE3D-F9A0C98133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E06B0231-2A70-4CCD-AB09-8597E10A01F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199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1047F323-103E-4C4C-98BD-260EAC72E4F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81765EC5-5A0D-4F6C-9FA3-8F95DCFA912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373322CB-6ED4-407C-85CD-641D8207E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D5613A1-9761-40D2-A108-9C8DA1F3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3B6B897-6247-418F-9DD7-33DB305A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D5FBC-47C0-4E4E-A767-E2D316AF63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701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2">
            <a:extLst>
              <a:ext uri="{FF2B5EF4-FFF2-40B4-BE49-F238E27FC236}">
                <a16:creationId xmlns:a16="http://schemas.microsoft.com/office/drawing/2014/main" id="{156F0C78-C3A7-4EE3-9B45-5BEB515376E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80BFD695-8A77-4E03-B370-53DE9A81E71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6AA4F2AF-0678-475B-9A82-35050EB0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A8DCB97A-5295-4F58-8A18-28EF4D086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193695E3-54EE-44C6-A9A2-42F155D9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53A1F-7046-40FE-93D4-C358187259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724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>
            <a:extLst>
              <a:ext uri="{FF2B5EF4-FFF2-40B4-BE49-F238E27FC236}">
                <a16:creationId xmlns:a16="http://schemas.microsoft.com/office/drawing/2014/main" id="{AE5F0DB9-4AC7-492F-818F-046071A89F7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E3A7C609-F1BD-491F-9DA2-8900FE54AFF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A6A4A48-209E-4204-9D3D-55E6F964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08713BA-3836-40AF-8DD5-034EF4ED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0864894-19FF-4C3F-A6D4-02DB920B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86FD6-EA1E-4E99-AC5E-2C693CDB8C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86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66D59E36-FCFB-4777-9F84-F54C92AF910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F019DBE4-B5A3-4502-AD43-E883CA6129B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BCAF35A6-0EF0-46C2-AB5E-2D31F08AE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fld id="{1F32ECBB-3E5C-458E-865E-D3AF0BE9D247}" type="datetimeFigureOut">
              <a:rPr lang="en-US" altLang="en-US"/>
              <a:pPr>
                <a:defRPr/>
              </a:pPr>
              <a:t>2/24/2020</a:t>
            </a:fld>
            <a:endParaRPr lang="en-US" alt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66E08D7-A177-4757-982E-2FB156CD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81B0613-4143-4852-A656-18AC34A0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6667A-3AF8-4D0C-A522-30BD0684AB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68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10BD0CE2-D81E-441C-8529-45853B97440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01FBCDC6-452E-4331-AAC8-C0386E77A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EFAADC1-C25F-4ED7-831E-E38CAE7E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52911FA-CAA8-4EB0-8546-82B08907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E6E5B06-6F05-434F-9489-193D8870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98C36-D012-4552-9EE9-C9799398CE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796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89BB7CA4-9044-4780-8C88-E8E2F55F04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908050"/>
            <a:ext cx="864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0EB753FF-B9B8-473A-A6BF-01263D424D6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448425"/>
            <a:ext cx="86423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2451CAD8-5097-419F-9201-30F1C8FE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1A9B57A-51DD-40D0-9B12-3D9F5D5F2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414B48B-E94B-48B6-B4E3-A5F4257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A7D2C-6455-4993-BB8B-63CC4F4D43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04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BCA75CC-A5CF-47AF-9708-6FF5655994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3C1AC01-64DA-42A8-A90D-C399129723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8944-B617-48A2-A44F-286F1A63C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917F4-DB71-4514-8E84-E728A935D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52A98-8288-4FAA-8443-ADA396BE5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2FB61C8-C187-43E2-BA1D-00671F97FE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38" r:id="rId1"/>
    <p:sldLayoutId id="2147486340" r:id="rId2"/>
    <p:sldLayoutId id="2147486339" r:id="rId3"/>
    <p:sldLayoutId id="2147486341" r:id="rId4"/>
    <p:sldLayoutId id="2147486342" r:id="rId5"/>
    <p:sldLayoutId id="2147486343" r:id="rId6"/>
    <p:sldLayoutId id="2147486344" r:id="rId7"/>
    <p:sldLayoutId id="2147486345" r:id="rId8"/>
    <p:sldLayoutId id="2147486346" r:id="rId9"/>
    <p:sldLayoutId id="2147486347" r:id="rId10"/>
    <p:sldLayoutId id="2147486348" r:id="rId11"/>
    <p:sldLayoutId id="2147486349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A7D2983-A3E1-433E-85EC-8AE1AA895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83555E4-2C80-478C-9F9D-BD2A5CE42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35E057E-37CE-4C3A-9B4B-A00E7D9038A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b="0" i="0">
                <a:solidFill>
                  <a:srgbClr val="000000"/>
                </a:solidFill>
                <a:latin typeface="Arial" charset="0"/>
                <a:ea typeface="宋体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7883BDD-A125-48FA-A182-FDD96310C35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0" i="0">
                <a:solidFill>
                  <a:srgbClr val="000000"/>
                </a:solidFill>
                <a:latin typeface="Arial" charset="0"/>
                <a:ea typeface="宋体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0EAE517-EACE-42F8-864E-716872CF60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 b="0">
                <a:solidFill>
                  <a:srgbClr val="000000"/>
                </a:solidFill>
                <a:latin typeface="Arial"/>
                <a:ea typeface="宋体"/>
              </a:defRPr>
            </a:lvl1pPr>
          </a:lstStyle>
          <a:p>
            <a:pPr>
              <a:defRPr/>
            </a:pPr>
            <a:fld id="{7B460829-84B4-41C6-9477-E8C175B0CC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62" r:id="rId1"/>
    <p:sldLayoutId id="2147486363" r:id="rId2"/>
    <p:sldLayoutId id="2147486364" r:id="rId3"/>
    <p:sldLayoutId id="2147486365" r:id="rId4"/>
    <p:sldLayoutId id="2147486366" r:id="rId5"/>
    <p:sldLayoutId id="2147486367" r:id="rId6"/>
    <p:sldLayoutId id="2147486368" r:id="rId7"/>
    <p:sldLayoutId id="2147486369" r:id="rId8"/>
    <p:sldLayoutId id="2147486370" r:id="rId9"/>
    <p:sldLayoutId id="2147486371" r:id="rId10"/>
    <p:sldLayoutId id="2147486372" r:id="rId11"/>
    <p:sldLayoutId id="2147486373" r:id="rId12"/>
    <p:sldLayoutId id="2147486374" r:id="rId13"/>
    <p:sldLayoutId id="2147486375" r:id="rId14"/>
    <p:sldLayoutId id="2147486376" r:id="rId15"/>
    <p:sldLayoutId id="2147486377" r:id="rId1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8B01CE9-1C23-484F-8548-652B68862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AC27CF-60CE-48FC-9C2F-34DD3C5D32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  <a:endParaRPr lang="en-US" altLang="zh-TW"/>
          </a:p>
          <a:p>
            <a:pPr lvl="1"/>
            <a:r>
              <a:rPr lang="zh-TW" altLang="en-US"/>
              <a:t>第二層</a:t>
            </a:r>
            <a:endParaRPr lang="en-US" altLang="zh-TW"/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  <a:endParaRPr lang="en-US" altLang="zh-TW"/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FB66684-4D7F-4F9D-8E7C-D1AF3106525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 b="0">
                <a:solidFill>
                  <a:srgbClr val="000000"/>
                </a:solidFill>
                <a:latin typeface="Times New Roman" charset="0"/>
                <a:ea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4C93FD3-28FD-450D-B928-79FF9FC7234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 b="0">
                <a:solidFill>
                  <a:srgbClr val="000000"/>
                </a:solidFill>
                <a:latin typeface="Times New Roman" charset="0"/>
                <a:ea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1CCADA8-E381-446C-A6F9-06E10C93D4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 b="0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>
              <a:defRPr/>
            </a:pPr>
            <a:fld id="{5708F2C0-EF21-4C83-A5E1-E8282308378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78" r:id="rId1"/>
    <p:sldLayoutId id="2147486379" r:id="rId2"/>
    <p:sldLayoutId id="2147486380" r:id="rId3"/>
    <p:sldLayoutId id="2147486381" r:id="rId4"/>
    <p:sldLayoutId id="2147486382" r:id="rId5"/>
    <p:sldLayoutId id="2147486383" r:id="rId6"/>
    <p:sldLayoutId id="2147486384" r:id="rId7"/>
    <p:sldLayoutId id="2147486385" r:id="rId8"/>
    <p:sldLayoutId id="2147486386" r:id="rId9"/>
    <p:sldLayoutId id="2147486387" r:id="rId10"/>
    <p:sldLayoutId id="214748638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PMingLiU" charset="0"/>
          <a:cs typeface="PMingLiU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fwang@ec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4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9.xml"/><Relationship Id="rId1" Type="http://schemas.openxmlformats.org/officeDocument/2006/relationships/video" Target="\D:\My%20Documents\My%20Pictures\Vibration.avi" TargetMode="External"/><Relationship Id="rId6" Type="http://schemas.openxmlformats.org/officeDocument/2006/relationships/image" Target="../media/image71.jpeg"/><Relationship Id="rId5" Type="http://schemas.openxmlformats.org/officeDocument/2006/relationships/image" Target="../media/image69.jpeg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9.xml"/><Relationship Id="rId1" Type="http://schemas.openxmlformats.org/officeDocument/2006/relationships/video" Target="\D:\My%20Documents\My%20Pictures\MD.avi" TargetMode="Externa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6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3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0">
            <a:extLst>
              <a:ext uri="{FF2B5EF4-FFF2-40B4-BE49-F238E27FC236}">
                <a16:creationId xmlns:a16="http://schemas.microsoft.com/office/drawing/2014/main" id="{36F6DF31-979A-4CAA-9D2D-7C6BAC96D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832100"/>
            <a:ext cx="80835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2600">
                <a:solidFill>
                  <a:srgbClr val="0000CC"/>
                </a:solidFill>
                <a:ea typeface="黑体" panose="02010609060101010101" pitchFamily="49" charset="-122"/>
              </a:rPr>
              <a:t>王海丰</a:t>
            </a:r>
            <a:endParaRPr lang="en-US" altLang="zh-CN" sz="2600">
              <a:solidFill>
                <a:srgbClr val="0000CC"/>
              </a:solidFill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2600">
                <a:solidFill>
                  <a:srgbClr val="0000CC"/>
                </a:solidFill>
                <a:ea typeface="黑体" panose="02010609060101010101" pitchFamily="49" charset="-122"/>
              </a:rPr>
              <a:t>计算化学中心、工业催化研究所</a:t>
            </a:r>
            <a:endParaRPr lang="en-US" altLang="zh-CN" sz="260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sp>
        <p:nvSpPr>
          <p:cNvPr id="98307" name="Rectangle 14">
            <a:extLst>
              <a:ext uri="{FF2B5EF4-FFF2-40B4-BE49-F238E27FC236}">
                <a16:creationId xmlns:a16="http://schemas.microsoft.com/office/drawing/2014/main" id="{96A2DE33-8A2C-497F-B5AC-712E26155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917575"/>
            <a:ext cx="7581900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催化与固体材料模拟</a:t>
            </a:r>
            <a:endParaRPr lang="zh-TW" altLang="en-US" sz="4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308" name="Slide Number Placeholder 1">
            <a:extLst>
              <a:ext uri="{FF2B5EF4-FFF2-40B4-BE49-F238E27FC236}">
                <a16:creationId xmlns:a16="http://schemas.microsoft.com/office/drawing/2014/main" id="{C61582CE-2528-46BB-8ABF-82D7CC34E71E}"/>
              </a:ext>
            </a:extLst>
          </p:cNvPr>
          <p:cNvSpPr txBox="1">
            <a:spLocks/>
          </p:cNvSpPr>
          <p:nvPr/>
        </p:nvSpPr>
        <p:spPr bwMode="auto">
          <a:xfrm>
            <a:off x="6880225" y="63992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10158C6-69BA-4D5A-B729-D4D0A733FC3E}" type="slidenum">
              <a:rPr kumimoji="1" lang="en-US" altLang="zh-CN" sz="1200" b="0">
                <a:solidFill>
                  <a:srgbClr val="898989"/>
                </a:solidFill>
                <a:latin typeface="Tahoma" panose="020B060403050404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</a:t>
            </a:fld>
            <a:endParaRPr kumimoji="1" lang="en-US" altLang="zh-CN" sz="1200" b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98309" name="矩形 1">
            <a:extLst>
              <a:ext uri="{FF2B5EF4-FFF2-40B4-BE49-F238E27FC236}">
                <a16:creationId xmlns:a16="http://schemas.microsoft.com/office/drawing/2014/main" id="{A166E787-3CD7-4CF9-802A-8838F02CF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4243388"/>
            <a:ext cx="608171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200">
                <a:latin typeface="黑体" panose="02010609060101010101" pitchFamily="49" charset="-122"/>
                <a:ea typeface="黑体" panose="02010609060101010101" pitchFamily="49" charset="-122"/>
              </a:rPr>
              <a:t>Email address: </a:t>
            </a:r>
            <a:r>
              <a:rPr lang="en-US" altLang="zh-CN" sz="220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hfwang</a:t>
            </a:r>
            <a:r>
              <a:rPr lang="en-US" altLang="zh-TW" sz="220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@ecust</a:t>
            </a:r>
            <a:r>
              <a:rPr lang="en-US" altLang="zh-CN" sz="220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.edu.cn</a:t>
            </a:r>
            <a:endParaRPr lang="en-US" altLang="zh-CN" sz="2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>
                <a:latin typeface="黑体" panose="02010609060101010101" pitchFamily="49" charset="-122"/>
                <a:ea typeface="黑体" panose="02010609060101010101" pitchFamily="49" charset="-122"/>
              </a:rPr>
              <a:t>Office</a:t>
            </a:r>
            <a:r>
              <a:rPr lang="zh-CN" altLang="en-US" sz="22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200">
                <a:latin typeface="黑体" panose="02010609060101010101" pitchFamily="49" charset="-122"/>
                <a:ea typeface="黑体" panose="02010609060101010101" pitchFamily="49" charset="-122"/>
              </a:rPr>
              <a:t>Phone:</a:t>
            </a:r>
            <a:r>
              <a:rPr lang="zh-CN" altLang="en-US" sz="22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200">
                <a:latin typeface="黑体" panose="02010609060101010101" pitchFamily="49" charset="-122"/>
                <a:ea typeface="黑体" panose="02010609060101010101" pitchFamily="49" charset="-122"/>
              </a:rPr>
              <a:t>65253453</a:t>
            </a:r>
            <a:endParaRPr lang="en-US" altLang="zh-TW" sz="2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6">
            <a:extLst>
              <a:ext uri="{FF2B5EF4-FFF2-40B4-BE49-F238E27FC236}">
                <a16:creationId xmlns:a16="http://schemas.microsoft.com/office/drawing/2014/main" id="{75F111E0-FB74-461B-BA63-AFFC8983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700213"/>
            <a:ext cx="8139112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5299C83-F35D-484D-BF6C-342F94F18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603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zh-CN" altLang="en-US" sz="2400" b="1" kern="1200" dirty="0">
                <a:solidFill>
                  <a:srgbClr val="FF0000"/>
                </a:solidFill>
                <a:latin typeface="Arial" charset="0"/>
                <a:ea typeface="黑体" pitchFamily="2" charset="-122"/>
                <a:cs typeface="+mn-cs"/>
              </a:rPr>
              <a:t>固体表面催化微观状态示例：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E5C50FA-F170-4756-8C32-D76CC5131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63" y="5314950"/>
            <a:ext cx="7772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PMingLiU" charset="0"/>
                <a:cs typeface="PMingLiU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PMingLiU" charset="0"/>
                <a:cs typeface="PMingLiU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PMingLiU" charset="0"/>
                <a:cs typeface="PMingLiU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PMingLiU" charset="0"/>
                <a:cs typeface="PMingLiU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PMingLiU" charset="0"/>
                <a:cs typeface="PMingLiU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PMingLiU" charset="0"/>
                <a:cs typeface="PMingLiU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PMingLiU" charset="0"/>
                <a:cs typeface="PMingLiU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PMingLiU" charset="0"/>
                <a:cs typeface="PMingLiU" charset="0"/>
              </a:defRPr>
            </a:lvl9pPr>
          </a:lstStyle>
          <a:p>
            <a:pPr>
              <a:defRPr/>
            </a:pPr>
            <a:r>
              <a:rPr lang="zh-CN" altLang="en-US" sz="2000" dirty="0">
                <a:solidFill>
                  <a:srgbClr val="0070C0"/>
                </a:solidFill>
                <a:latin typeface="Arial" charset="0"/>
                <a:ea typeface="黑体" pitchFamily="2" charset="-122"/>
                <a:cs typeface="+mn-cs"/>
              </a:rPr>
              <a:t>水汽存在条件下</a:t>
            </a:r>
            <a:r>
              <a:rPr lang="en-US" altLang="zh-CN" sz="2000" dirty="0">
                <a:solidFill>
                  <a:srgbClr val="0070C0"/>
                </a:solidFill>
                <a:latin typeface="Arial" charset="0"/>
                <a:ea typeface="黑体" pitchFamily="2" charset="-122"/>
                <a:cs typeface="+mn-cs"/>
              </a:rPr>
              <a:t>Co</a:t>
            </a:r>
            <a:r>
              <a:rPr lang="en-US" altLang="zh-CN" sz="2000" baseline="-25000" dirty="0">
                <a:solidFill>
                  <a:srgbClr val="0070C0"/>
                </a:solidFill>
                <a:latin typeface="Arial" charset="0"/>
                <a:ea typeface="黑体" pitchFamily="2" charset="-122"/>
                <a:cs typeface="+mn-cs"/>
              </a:rPr>
              <a:t>3</a:t>
            </a:r>
            <a:r>
              <a:rPr lang="en-US" altLang="zh-CN" sz="2000" dirty="0">
                <a:solidFill>
                  <a:srgbClr val="0070C0"/>
                </a:solidFill>
                <a:latin typeface="Arial" charset="0"/>
                <a:ea typeface="黑体" pitchFamily="2" charset="-122"/>
                <a:cs typeface="+mn-cs"/>
              </a:rPr>
              <a:t>O4(110)</a:t>
            </a:r>
            <a:r>
              <a:rPr lang="zh-CN" altLang="en-US" sz="2000" dirty="0">
                <a:solidFill>
                  <a:srgbClr val="0070C0"/>
                </a:solidFill>
                <a:latin typeface="Arial" charset="0"/>
                <a:ea typeface="黑体" pitchFamily="2" charset="-122"/>
                <a:cs typeface="+mn-cs"/>
              </a:rPr>
              <a:t>催化</a:t>
            </a:r>
            <a:r>
              <a:rPr lang="en-US" altLang="zh-CN" sz="2000" dirty="0">
                <a:solidFill>
                  <a:srgbClr val="0070C0"/>
                </a:solidFill>
                <a:latin typeface="Arial" charset="0"/>
                <a:ea typeface="黑体" pitchFamily="2" charset="-122"/>
                <a:cs typeface="+mn-cs"/>
              </a:rPr>
              <a:t>CO</a:t>
            </a:r>
            <a:r>
              <a:rPr lang="zh-CN" altLang="en-US" sz="2000" dirty="0">
                <a:solidFill>
                  <a:srgbClr val="0070C0"/>
                </a:solidFill>
                <a:latin typeface="Arial" charset="0"/>
                <a:ea typeface="黑体" pitchFamily="2" charset="-122"/>
                <a:cs typeface="+mn-cs"/>
              </a:rPr>
              <a:t>氧化（部分）过程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3">
            <a:extLst>
              <a:ext uri="{FF2B5EF4-FFF2-40B4-BE49-F238E27FC236}">
                <a16:creationId xmlns:a16="http://schemas.microsoft.com/office/drawing/2014/main" id="{C0DB6CE8-9D53-45DD-A054-9B8D4D3E7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5843588" cy="8985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000">
                <a:solidFill>
                  <a:srgbClr val="0000FF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4000">
                <a:solidFill>
                  <a:srgbClr val="0000FF"/>
                </a:solidFill>
                <a:ea typeface="宋体" panose="02010600030101010101" pitchFamily="2" charset="-122"/>
              </a:rPr>
              <a:t>为什么开设这门课程？</a:t>
            </a:r>
            <a:endParaRPr lang="en-US" altLang="zh-CN" sz="400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编号占位符 1">
            <a:extLst>
              <a:ext uri="{FF2B5EF4-FFF2-40B4-BE49-F238E27FC236}">
                <a16:creationId xmlns:a16="http://schemas.microsoft.com/office/drawing/2014/main" id="{37F0F0DF-A119-4D98-83D8-19445315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A8559D-6ACC-4927-B99C-C630F410F6C9}" type="slidenum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2643" name="Text Box 10">
            <a:extLst>
              <a:ext uri="{FF2B5EF4-FFF2-40B4-BE49-F238E27FC236}">
                <a16:creationId xmlns:a16="http://schemas.microsoft.com/office/drawing/2014/main" id="{243D72F7-2FC1-4AD1-B278-897A2495A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908050"/>
            <a:ext cx="4900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Molecules: Extremely small!</a:t>
            </a: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2644" name="Object 14">
            <a:extLst>
              <a:ext uri="{FF2B5EF4-FFF2-40B4-BE49-F238E27FC236}">
                <a16:creationId xmlns:a16="http://schemas.microsoft.com/office/drawing/2014/main" id="{BF75806A-9280-4CAF-9532-7D2F6E52B7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1987550"/>
          <a:ext cx="11303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8" name="Bitmap Image" r:id="rId4" imgW="2118095" imgH="1973333" progId="Paint.Picture">
                  <p:embed/>
                </p:oleObj>
              </mc:Choice>
              <mc:Fallback>
                <p:oleObj name="Bitmap Image" r:id="rId4" imgW="2118095" imgH="1973333" progId="Paint.Picture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87550"/>
                        <a:ext cx="113030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5" name="Text Box 19">
            <a:extLst>
              <a:ext uri="{FF2B5EF4-FFF2-40B4-BE49-F238E27FC236}">
                <a16:creationId xmlns:a16="http://schemas.microsoft.com/office/drawing/2014/main" id="{0E8BBA08-9E0F-488C-8E0E-FF54E1B2C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203450"/>
            <a:ext cx="798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</a:t>
            </a:r>
            <a:r>
              <a:rPr lang="en-GB" altLang="zh-CN" sz="280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en-US" sz="2800" baseline="-250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2646" name="Object 20">
            <a:extLst>
              <a:ext uri="{FF2B5EF4-FFF2-40B4-BE49-F238E27FC236}">
                <a16:creationId xmlns:a16="http://schemas.microsoft.com/office/drawing/2014/main" id="{E6CC7322-8339-49FD-9F0B-70D4E5CCB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1916113"/>
          <a:ext cx="1295400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9" name="Bitmap Image" r:id="rId6" imgW="6954221" imgH="6780952" progId="Paint.Picture">
                  <p:embed/>
                </p:oleObj>
              </mc:Choice>
              <mc:Fallback>
                <p:oleObj name="Bitmap Image" r:id="rId6" imgW="6954221" imgH="6780952" progId="Paint.Picture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916113"/>
                        <a:ext cx="1295400" cy="126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7" name="Text Box 21">
            <a:extLst>
              <a:ext uri="{FF2B5EF4-FFF2-40B4-BE49-F238E27FC236}">
                <a16:creationId xmlns:a16="http://schemas.microsoft.com/office/drawing/2014/main" id="{79848CE4-F36B-4ADB-A66A-95753C99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260600"/>
            <a:ext cx="919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GB" altLang="zh-CN" sz="280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GB" altLang="zh-CN" sz="280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en-US" sz="2800" baseline="-250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48" name="Text Box 22">
            <a:extLst>
              <a:ext uri="{FF2B5EF4-FFF2-40B4-BE49-F238E27FC236}">
                <a16:creationId xmlns:a16="http://schemas.microsoft.com/office/drawing/2014/main" id="{EE169A99-B21B-4274-8141-68DED8472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274888"/>
            <a:ext cx="2120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Å  </a:t>
            </a: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~10</a:t>
            </a:r>
            <a:r>
              <a:rPr lang="en-GB" altLang="zh-CN" sz="2800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-10</a:t>
            </a: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</a:t>
            </a:r>
            <a:endParaRPr lang="en-US" altLang="en-US" sz="2800" baseline="-250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49" name="Text Box 11">
            <a:extLst>
              <a:ext uri="{FF2B5EF4-FFF2-40B4-BE49-F238E27FC236}">
                <a16:creationId xmlns:a16="http://schemas.microsoft.com/office/drawing/2014/main" id="{8F7E7049-150A-4C07-B559-C3F967BEE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265488"/>
            <a:ext cx="4154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Reactions are very fast!</a:t>
            </a: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50" name="Line 12">
            <a:extLst>
              <a:ext uri="{FF2B5EF4-FFF2-40B4-BE49-F238E27FC236}">
                <a16:creationId xmlns:a16="http://schemas.microsoft.com/office/drawing/2014/main" id="{A017CC57-9EB7-4615-BE06-F3D7AAB4D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1775" y="3933825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1" name="Line 13">
            <a:extLst>
              <a:ext uri="{FF2B5EF4-FFF2-40B4-BE49-F238E27FC236}">
                <a16:creationId xmlns:a16="http://schemas.microsoft.com/office/drawing/2014/main" id="{6A2A4BF2-74F2-4C99-BE52-DEAFA1BBCE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6381750"/>
            <a:ext cx="403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2" name="Rectangle 14">
            <a:extLst>
              <a:ext uri="{FF2B5EF4-FFF2-40B4-BE49-F238E27FC236}">
                <a16:creationId xmlns:a16="http://schemas.microsoft.com/office/drawing/2014/main" id="{15A83C35-CE74-43C8-9A5E-02274B925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5662613"/>
            <a:ext cx="792162" cy="71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53" name="Rectangle 15">
            <a:extLst>
              <a:ext uri="{FF2B5EF4-FFF2-40B4-BE49-F238E27FC236}">
                <a16:creationId xmlns:a16="http://schemas.microsoft.com/office/drawing/2014/main" id="{7F330D91-8625-4000-868D-E2833D6C0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6022975"/>
            <a:ext cx="792163" cy="71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54" name="Freeform 16">
            <a:extLst>
              <a:ext uri="{FF2B5EF4-FFF2-40B4-BE49-F238E27FC236}">
                <a16:creationId xmlns:a16="http://schemas.microsoft.com/office/drawing/2014/main" id="{D02008A1-8E21-4E64-AB84-78CA4EE5208D}"/>
              </a:ext>
            </a:extLst>
          </p:cNvPr>
          <p:cNvSpPr>
            <a:spLocks/>
          </p:cNvSpPr>
          <p:nvPr/>
        </p:nvSpPr>
        <p:spPr bwMode="auto">
          <a:xfrm>
            <a:off x="3563938" y="4017963"/>
            <a:ext cx="2303462" cy="2005012"/>
          </a:xfrm>
          <a:custGeom>
            <a:avLst/>
            <a:gdLst>
              <a:gd name="T0" fmla="*/ 0 w 1451"/>
              <a:gd name="T1" fmla="*/ 2147483646 h 1263"/>
              <a:gd name="T2" fmla="*/ 2147483646 w 1451"/>
              <a:gd name="T3" fmla="*/ 2147483646 h 1263"/>
              <a:gd name="T4" fmla="*/ 2147483646 w 1451"/>
              <a:gd name="T5" fmla="*/ 2147483646 h 12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51" h="1263">
                <a:moveTo>
                  <a:pt x="0" y="1036"/>
                </a:moveTo>
                <a:cubicBezTo>
                  <a:pt x="219" y="518"/>
                  <a:pt x="438" y="0"/>
                  <a:pt x="680" y="38"/>
                </a:cubicBezTo>
                <a:cubicBezTo>
                  <a:pt x="922" y="76"/>
                  <a:pt x="1315" y="1059"/>
                  <a:pt x="1451" y="126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5" name="Text Box 17">
            <a:extLst>
              <a:ext uri="{FF2B5EF4-FFF2-40B4-BE49-F238E27FC236}">
                <a16:creationId xmlns:a16="http://schemas.microsoft.com/office/drawing/2014/main" id="{F1B0F2B0-AABD-407A-BEB1-A3F18CC2A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719763"/>
            <a:ext cx="50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</a:t>
            </a: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56" name="Text Box 18">
            <a:extLst>
              <a:ext uri="{FF2B5EF4-FFF2-40B4-BE49-F238E27FC236}">
                <a16:creationId xmlns:a16="http://schemas.microsoft.com/office/drawing/2014/main" id="{5D5824F8-FB86-46F6-A8D0-6752D41C3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791200"/>
            <a:ext cx="581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FS</a:t>
            </a: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57" name="Text Box 19">
            <a:extLst>
              <a:ext uri="{FF2B5EF4-FFF2-40B4-BE49-F238E27FC236}">
                <a16:creationId xmlns:a16="http://schemas.microsoft.com/office/drawing/2014/main" id="{9D0E2E1A-2DEF-4193-801B-214BC0503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789363"/>
            <a:ext cx="600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TS</a:t>
            </a: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58" name="Freeform 20">
            <a:extLst>
              <a:ext uri="{FF2B5EF4-FFF2-40B4-BE49-F238E27FC236}">
                <a16:creationId xmlns:a16="http://schemas.microsoft.com/office/drawing/2014/main" id="{6E3D3B6D-7762-40A4-A98F-3B62B83D8ADF}"/>
              </a:ext>
            </a:extLst>
          </p:cNvPr>
          <p:cNvSpPr>
            <a:spLocks/>
          </p:cNvSpPr>
          <p:nvPr/>
        </p:nvSpPr>
        <p:spPr bwMode="auto">
          <a:xfrm>
            <a:off x="4572000" y="3789363"/>
            <a:ext cx="1223963" cy="288925"/>
          </a:xfrm>
          <a:custGeom>
            <a:avLst/>
            <a:gdLst>
              <a:gd name="T0" fmla="*/ 2147483646 w 771"/>
              <a:gd name="T1" fmla="*/ 2147483646 h 182"/>
              <a:gd name="T2" fmla="*/ 2147483646 w 771"/>
              <a:gd name="T3" fmla="*/ 0 h 182"/>
              <a:gd name="T4" fmla="*/ 0 w 771"/>
              <a:gd name="T5" fmla="*/ 2147483646 h 18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71" h="182">
                <a:moveTo>
                  <a:pt x="771" y="182"/>
                </a:moveTo>
                <a:cubicBezTo>
                  <a:pt x="540" y="91"/>
                  <a:pt x="309" y="0"/>
                  <a:pt x="181" y="0"/>
                </a:cubicBezTo>
                <a:cubicBezTo>
                  <a:pt x="53" y="0"/>
                  <a:pt x="26" y="91"/>
                  <a:pt x="0" y="18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9" name="Text Box 21">
            <a:extLst>
              <a:ext uri="{FF2B5EF4-FFF2-40B4-BE49-F238E27FC236}">
                <a16:creationId xmlns:a16="http://schemas.microsoft.com/office/drawing/2014/main" id="{C94AB056-091E-4AA5-AC99-3C773460C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799013"/>
            <a:ext cx="12112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Energy</a:t>
            </a: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60" name="Text Box 23">
            <a:extLst>
              <a:ext uri="{FF2B5EF4-FFF2-40B4-BE49-F238E27FC236}">
                <a16:creationId xmlns:a16="http://schemas.microsoft.com/office/drawing/2014/main" id="{AD1651D3-B67C-47CB-9CFB-B085696F6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4654550"/>
            <a:ext cx="1187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3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GB" altLang="zh-CN" sz="3600" baseline="30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-9</a:t>
            </a:r>
            <a:r>
              <a:rPr lang="en-GB" altLang="zh-CN" sz="3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</a:t>
            </a:r>
            <a:endParaRPr lang="en-US" altLang="en-US" sz="36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61" name="Text Box 4">
            <a:extLst>
              <a:ext uri="{FF2B5EF4-FFF2-40B4-BE49-F238E27FC236}">
                <a16:creationId xmlns:a16="http://schemas.microsoft.com/office/drawing/2014/main" id="{BC6B6BFB-27ED-4E20-A392-77C543F42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209550"/>
            <a:ext cx="5327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催化研究的困难：</a:t>
            </a:r>
            <a:endParaRPr kumimoji="1" lang="en-GB" altLang="zh-CN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编号占位符 1">
            <a:extLst>
              <a:ext uri="{FF2B5EF4-FFF2-40B4-BE49-F238E27FC236}">
                <a16:creationId xmlns:a16="http://schemas.microsoft.com/office/drawing/2014/main" id="{07A40454-8FE9-432F-9E4B-2AD9B101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193122-5923-4BE0-99CF-EDB5D218FAD1}" type="slidenum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3667" name="Text Box 10">
            <a:extLst>
              <a:ext uri="{FF2B5EF4-FFF2-40B4-BE49-F238E27FC236}">
                <a16:creationId xmlns:a16="http://schemas.microsoft.com/office/drawing/2014/main" id="{A23F240E-7B3D-4894-B1E8-3AE42889E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908050"/>
            <a:ext cx="5205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2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 Complicated reaction network</a:t>
            </a: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3668" name="Picture 2" descr="http://pubs.acs.org/appl/literatum/publisher/achs/journals/content/jpcbfk/2004/jpcbfk.2004.108.issue-18/jp0374004/production/images/medium/jp0374004f00001.gif">
            <a:extLst>
              <a:ext uri="{FF2B5EF4-FFF2-40B4-BE49-F238E27FC236}">
                <a16:creationId xmlns:a16="http://schemas.microsoft.com/office/drawing/2014/main" id="{47A2DBB5-82AB-4F7A-9CAC-E96A2A16F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773238"/>
            <a:ext cx="3552825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9" name="Picture 19">
            <a:extLst>
              <a:ext uri="{FF2B5EF4-FFF2-40B4-BE49-F238E27FC236}">
                <a16:creationId xmlns:a16="http://schemas.microsoft.com/office/drawing/2014/main" id="{CD098464-A1EA-4773-9CF8-638001107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84"/>
          <a:stretch>
            <a:fillRect/>
          </a:stretch>
        </p:blipFill>
        <p:spPr bwMode="auto">
          <a:xfrm>
            <a:off x="2155825" y="4130675"/>
            <a:ext cx="1709738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0" name="Picture 20">
            <a:extLst>
              <a:ext uri="{FF2B5EF4-FFF2-40B4-BE49-F238E27FC236}">
                <a16:creationId xmlns:a16="http://schemas.microsoft.com/office/drawing/2014/main" id="{43CA8A89-F1A3-4E0A-B009-0FDD572CF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r="3841"/>
          <a:stretch>
            <a:fillRect/>
          </a:stretch>
        </p:blipFill>
        <p:spPr bwMode="auto">
          <a:xfrm>
            <a:off x="290513" y="4130675"/>
            <a:ext cx="1836737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1" name="图片 8">
            <a:extLst>
              <a:ext uri="{FF2B5EF4-FFF2-40B4-BE49-F238E27FC236}">
                <a16:creationId xmlns:a16="http://schemas.microsoft.com/office/drawing/2014/main" id="{3F5339DA-7C70-45F5-8FDF-1BE3902B8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1852613"/>
            <a:ext cx="5218113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2" name="Text Box 4">
            <a:extLst>
              <a:ext uri="{FF2B5EF4-FFF2-40B4-BE49-F238E27FC236}">
                <a16:creationId xmlns:a16="http://schemas.microsoft.com/office/drawing/2014/main" id="{80838ACE-C53A-4943-ACC2-FA2C0AE48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209550"/>
            <a:ext cx="5327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催化研究的困难：</a:t>
            </a:r>
            <a:endParaRPr kumimoji="1" lang="en-GB" altLang="zh-CN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Content Placeholder 6">
            <a:extLst>
              <a:ext uri="{FF2B5EF4-FFF2-40B4-BE49-F238E27FC236}">
                <a16:creationId xmlns:a16="http://schemas.microsoft.com/office/drawing/2014/main" id="{EE733374-8C1F-4062-9534-BC28AB9FF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519238"/>
            <a:ext cx="3414713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A092EDC2-B0D4-4F05-83CC-940228FB34DF}"/>
              </a:ext>
            </a:extLst>
          </p:cNvPr>
          <p:cNvSpPr/>
          <p:nvPr/>
        </p:nvSpPr>
        <p:spPr bwMode="auto">
          <a:xfrm rot="19379387">
            <a:off x="3421063" y="2024063"/>
            <a:ext cx="381000" cy="930275"/>
          </a:xfrm>
          <a:prstGeom prst="triangl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114692" name="Picture 7">
            <a:extLst>
              <a:ext uri="{FF2B5EF4-FFF2-40B4-BE49-F238E27FC236}">
                <a16:creationId xmlns:a16="http://schemas.microsoft.com/office/drawing/2014/main" id="{63399EDD-1DED-4DD9-B171-CBD21318C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2492375"/>
            <a:ext cx="11906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Isosceles Triangle 11">
            <a:extLst>
              <a:ext uri="{FF2B5EF4-FFF2-40B4-BE49-F238E27FC236}">
                <a16:creationId xmlns:a16="http://schemas.microsoft.com/office/drawing/2014/main" id="{76BBD7D1-DD11-4746-9BB8-98D80D54118C}"/>
              </a:ext>
            </a:extLst>
          </p:cNvPr>
          <p:cNvSpPr>
            <a:spLocks noChangeArrowheads="1"/>
          </p:cNvSpPr>
          <p:nvPr/>
        </p:nvSpPr>
        <p:spPr bwMode="auto">
          <a:xfrm rot="-7309424">
            <a:off x="4444207" y="1886744"/>
            <a:ext cx="300037" cy="1235075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7F7F7F"/>
              </a:gs>
              <a:gs pos="50000">
                <a:srgbClr val="D9D9D9"/>
              </a:gs>
              <a:gs pos="100000">
                <a:srgbClr val="F2F2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>
              <a:latin typeface="Arial" panose="020B0604020202020204" pitchFamily="34" charset="0"/>
            </a:endParaRPr>
          </a:p>
        </p:txBody>
      </p:sp>
      <p:sp>
        <p:nvSpPr>
          <p:cNvPr id="9" name="Isosceles Triangle 12">
            <a:extLst>
              <a:ext uri="{FF2B5EF4-FFF2-40B4-BE49-F238E27FC236}">
                <a16:creationId xmlns:a16="http://schemas.microsoft.com/office/drawing/2014/main" id="{48A87E5B-AA9B-42A3-89F2-E734C43631E2}"/>
              </a:ext>
            </a:extLst>
          </p:cNvPr>
          <p:cNvSpPr/>
          <p:nvPr/>
        </p:nvSpPr>
        <p:spPr bwMode="auto">
          <a:xfrm rot="17540224">
            <a:off x="4445001" y="2781300"/>
            <a:ext cx="298450" cy="860425"/>
          </a:xfrm>
          <a:prstGeom prst="triangl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114695" name="Picture 3">
            <a:extLst>
              <a:ext uri="{FF2B5EF4-FFF2-40B4-BE49-F238E27FC236}">
                <a16:creationId xmlns:a16="http://schemas.microsoft.com/office/drawing/2014/main" id="{559F856C-7A15-4D6D-AD47-43AA15A40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1525588"/>
            <a:ext cx="1398588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6" name="Picture 6">
            <a:extLst>
              <a:ext uri="{FF2B5EF4-FFF2-40B4-BE49-F238E27FC236}">
                <a16:creationId xmlns:a16="http://schemas.microsoft.com/office/drawing/2014/main" id="{8E16BF69-8101-4C6E-8592-CBD2405EC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2887663"/>
            <a:ext cx="14001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6228">
            <a:extLst>
              <a:ext uri="{FF2B5EF4-FFF2-40B4-BE49-F238E27FC236}">
                <a16:creationId xmlns:a16="http://schemas.microsoft.com/office/drawing/2014/main" id="{1848DED6-0E23-4855-8297-0049D4EA725A}"/>
              </a:ext>
            </a:extLst>
          </p:cNvPr>
          <p:cNvSpPr/>
          <p:nvPr/>
        </p:nvSpPr>
        <p:spPr>
          <a:xfrm>
            <a:off x="466725" y="5581650"/>
            <a:ext cx="8208963" cy="65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108000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PMingLiU" panose="020B0604030504040204" pitchFamily="18" charset="-120"/>
              </a:rPr>
              <a:t>基于“经验”的催化剂开发面临的一些难以克服的问题</a:t>
            </a: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4ADD1502-B0A6-463F-861C-0C8FE1871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185738"/>
            <a:ext cx="4897438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理论催化的重要性</a:t>
            </a:r>
            <a:endParaRPr kumimoji="1" lang="en-GB" altLang="zh-CN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14699" name="Group 1">
            <a:extLst>
              <a:ext uri="{FF2B5EF4-FFF2-40B4-BE49-F238E27FC236}">
                <a16:creationId xmlns:a16="http://schemas.microsoft.com/office/drawing/2014/main" id="{B987230B-1933-434A-90E8-1D90C888FBBD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4545013"/>
            <a:ext cx="3168650" cy="755650"/>
            <a:chOff x="611188" y="4294163"/>
            <a:chExt cx="3168650" cy="755650"/>
          </a:xfrm>
        </p:grpSpPr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541A95E9-644C-49AD-B528-EB4919400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88" y="4294163"/>
              <a:ext cx="3168650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sz="2000">
                  <a:latin typeface="Arial" panose="020B0604020202020204" pitchFamily="34" charset="0"/>
                  <a:ea typeface="黑体" panose="02010609060101010101" pitchFamily="49" charset="-122"/>
                </a:rPr>
                <a:t>时间分辨率</a:t>
              </a:r>
              <a:r>
                <a:rPr kumimoji="1" lang="en-GB" altLang="zh-CN" sz="2000">
                  <a:latin typeface="Arial" panose="020B0604020202020204" pitchFamily="34" charset="0"/>
                  <a:ea typeface="黑体" panose="02010609060101010101" pitchFamily="49" charset="-122"/>
                </a:rPr>
                <a:t>: </a:t>
              </a:r>
              <a:r>
                <a:rPr kumimoji="1" lang="en-GB" altLang="zh-CN" sz="2000">
                  <a:solidFill>
                    <a:srgbClr val="0000CA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10</a:t>
              </a:r>
              <a:r>
                <a:rPr kumimoji="1" lang="en-GB" altLang="zh-CN" sz="2000" baseline="30000">
                  <a:solidFill>
                    <a:srgbClr val="0000CA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-9</a:t>
              </a:r>
              <a:r>
                <a:rPr kumimoji="1" lang="en-GB" altLang="zh-CN" sz="2000">
                  <a:solidFill>
                    <a:srgbClr val="0000CA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 s</a:t>
              </a:r>
              <a:endParaRPr kumimoji="1" lang="en-US" altLang="zh-CN" sz="2800" baseline="-25000">
                <a:solidFill>
                  <a:srgbClr val="0000CA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1" name="Text Box 26">
              <a:extLst>
                <a:ext uri="{FF2B5EF4-FFF2-40B4-BE49-F238E27FC236}">
                  <a16:creationId xmlns:a16="http://schemas.microsoft.com/office/drawing/2014/main" id="{1FE25F30-8257-499E-BBAD-D174FC75E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88" y="4652938"/>
              <a:ext cx="2870200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sz="2000">
                  <a:latin typeface="黑体" panose="02010609060101010101" pitchFamily="49" charset="-122"/>
                  <a:ea typeface="黑体" panose="02010609060101010101" pitchFamily="49" charset="-122"/>
                </a:rPr>
                <a:t>原子分辨率</a:t>
              </a:r>
              <a:r>
                <a:rPr kumimoji="1" lang="en-GB" altLang="zh-CN" sz="2000">
                  <a:latin typeface="黑体" panose="02010609060101010101" pitchFamily="49" charset="-122"/>
                  <a:ea typeface="黑体" panose="02010609060101010101" pitchFamily="49" charset="-122"/>
                </a:rPr>
                <a:t>:</a:t>
              </a:r>
              <a:r>
                <a:rPr kumimoji="1" lang="en-GB" altLang="zh-CN" sz="2000">
                  <a:solidFill>
                    <a:srgbClr val="0000CA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10</a:t>
              </a:r>
              <a:r>
                <a:rPr kumimoji="1" lang="en-GB" altLang="zh-CN" sz="2000" baseline="30000">
                  <a:solidFill>
                    <a:srgbClr val="0000CA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-10 </a:t>
              </a:r>
              <a:r>
                <a:rPr kumimoji="1" lang="en-GB" altLang="zh-CN" sz="2000">
                  <a:solidFill>
                    <a:srgbClr val="0000CA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m (</a:t>
              </a:r>
              <a:r>
                <a:rPr kumimoji="1" lang="en-GB" altLang="zh-CN" sz="2000">
                  <a:solidFill>
                    <a:srgbClr val="0000C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Å</a:t>
              </a:r>
              <a:r>
                <a:rPr kumimoji="1" lang="en-GB" altLang="zh-CN" sz="2000">
                  <a:solidFill>
                    <a:srgbClr val="0000CA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)</a:t>
              </a:r>
              <a:endParaRPr kumimoji="1" lang="en-US" altLang="zh-CN" sz="2000" baseline="-25000">
                <a:solidFill>
                  <a:srgbClr val="0000CA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" name="矩形 6228">
            <a:extLst>
              <a:ext uri="{FF2B5EF4-FFF2-40B4-BE49-F238E27FC236}">
                <a16:creationId xmlns:a16="http://schemas.microsoft.com/office/drawing/2014/main" id="{D17364E4-F769-4EF8-B5E7-F1C4C5B6E0AD}"/>
              </a:ext>
            </a:extLst>
          </p:cNvPr>
          <p:cNvSpPr/>
          <p:nvPr/>
        </p:nvSpPr>
        <p:spPr>
          <a:xfrm>
            <a:off x="6680200" y="1398588"/>
            <a:ext cx="1039813" cy="276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1" lang="zh-CN" altLang="en-US" sz="2400" dirty="0">
                <a:solidFill>
                  <a:srgbClr val="FF3300"/>
                </a:solidFill>
                <a:latin typeface="黑体" panose="02010609060101010101" pitchFamily="49" charset="-122"/>
                <a:ea typeface="PMingLiU" panose="020B0604030504040204" pitchFamily="18" charset="-120"/>
              </a:rPr>
              <a:t>多样性 复杂性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dirty="0">
                <a:latin typeface="黑体" panose="02010609060101010101" pitchFamily="49" charset="-122"/>
                <a:ea typeface="PMingLiU" panose="020B0604030504040204" pitchFamily="18" charset="-120"/>
              </a:rPr>
              <a:t>催化剂结构</a:t>
            </a:r>
            <a:endParaRPr kumimoji="1" lang="en-US" altLang="zh-CN" sz="2400" dirty="0">
              <a:latin typeface="黑体" panose="02010609060101010101" pitchFamily="49" charset="-122"/>
              <a:ea typeface="PMingLiU" panose="020B0604030504040204" pitchFamily="18" charset="-120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C1D6721A-A9A7-45AA-948B-999914CB1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292600"/>
            <a:ext cx="3959225" cy="1252538"/>
          </a:xfrm>
          <a:prstGeom prst="rect">
            <a:avLst/>
          </a:prstGeom>
          <a:noFill/>
          <a:ln w="25400">
            <a:solidFill>
              <a:srgbClr val="7889FF"/>
            </a:solidFill>
            <a:prstDash val="dash"/>
            <a:miter lim="800000"/>
            <a:headEnd/>
            <a:tailEnd/>
          </a:ln>
          <a:effectLst/>
        </p:spPr>
        <p:txBody>
          <a:bodyPr lIns="108000" tIns="72000" rIns="90000" bIns="72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zh-CN" altLang="en-US" sz="1800">
                <a:latin typeface="PMingLiU" panose="020B0604030504040204" pitchFamily="18" charset="-120"/>
                <a:ea typeface="PMingLiU" panose="020B0604030504040204" pitchFamily="18" charset="-120"/>
              </a:rPr>
              <a:t>  理论研究具有一些</a:t>
            </a:r>
            <a:r>
              <a:rPr kumimoji="1" lang="zh-CN" altLang="en-US" sz="1800">
                <a:solidFill>
                  <a:srgbClr val="FF0066"/>
                </a:solidFill>
                <a:latin typeface="PMingLiU" panose="020B0604030504040204" pitchFamily="18" charset="-120"/>
                <a:ea typeface="PMingLiU" panose="020B0604030504040204" pitchFamily="18" charset="-120"/>
              </a:rPr>
              <a:t>优越性</a:t>
            </a:r>
            <a:r>
              <a:rPr kumimoji="1" lang="zh-CN" altLang="en-US" sz="1800">
                <a:latin typeface="PMingLiU" panose="020B0604030504040204" pitchFamily="18" charset="-120"/>
                <a:ea typeface="PMingLiU" panose="020B0604030504040204" pitchFamily="18" charset="-120"/>
              </a:rPr>
              <a:t>，如：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en-US" altLang="zh-CN" sz="1800">
                <a:latin typeface="PMingLiU" panose="020B0604030504040204" pitchFamily="18" charset="-120"/>
                <a:ea typeface="PMingLiU" panose="020B0604030504040204" pitchFamily="18" charset="-120"/>
              </a:rPr>
              <a:t>1.</a:t>
            </a:r>
            <a:r>
              <a:rPr kumimoji="1" lang="zh-CN" altLang="en-US" sz="1800">
                <a:latin typeface="PMingLiU" panose="020B0604030504040204" pitchFamily="18" charset="-120"/>
                <a:ea typeface="PMingLiU" panose="020B0604030504040204" pitchFamily="18" charset="-120"/>
              </a:rPr>
              <a:t>能定位反应活性位和确定反应能垒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en-US" altLang="zh-CN" sz="1800">
                <a:latin typeface="PMingLiU" panose="020B0604030504040204" pitchFamily="18" charset="-120"/>
                <a:ea typeface="PMingLiU" panose="020B0604030504040204" pitchFamily="18" charset="-120"/>
              </a:rPr>
              <a:t>2.</a:t>
            </a:r>
            <a:r>
              <a:rPr kumimoji="1" lang="zh-CN" altLang="en-US" sz="1800">
                <a:latin typeface="PMingLiU" panose="020B0604030504040204" pitchFamily="18" charset="-120"/>
                <a:ea typeface="PMingLiU" panose="020B0604030504040204" pitchFamily="18" charset="-120"/>
              </a:rPr>
              <a:t>直观解释反应的物理本质</a:t>
            </a:r>
            <a:endParaRPr kumimoji="1" lang="zh-CN" altLang="en-US" sz="1800">
              <a:solidFill>
                <a:srgbClr val="FF0066"/>
              </a:solidFill>
              <a:latin typeface="PMingLiU" panose="020B0604030504040204" pitchFamily="18" charset="-120"/>
              <a:ea typeface="PMingLiU" panose="020B0604030504040204" pitchFamily="18" charset="-120"/>
            </a:endParaRPr>
          </a:p>
        </p:txBody>
      </p:sp>
      <p:sp>
        <p:nvSpPr>
          <p:cNvPr id="114702" name="TextBox 17">
            <a:extLst>
              <a:ext uri="{FF2B5EF4-FFF2-40B4-BE49-F238E27FC236}">
                <a16:creationId xmlns:a16="http://schemas.microsoft.com/office/drawing/2014/main" id="{B3D829EB-4F10-4F32-A8AB-C3B5E2B65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3606800"/>
            <a:ext cx="2155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Arial" panose="020B0604020202020204" pitchFamily="34" charset="0"/>
              </a:rPr>
              <a:t>Pd/CeO</a:t>
            </a:r>
            <a:r>
              <a:rPr kumimoji="1" lang="en-US" altLang="zh-CN" sz="2400" baseline="-25000">
                <a:latin typeface="Arial" panose="020B0604020202020204" pitchFamily="34" charset="0"/>
              </a:rPr>
              <a:t>2</a:t>
            </a:r>
            <a:r>
              <a:rPr kumimoji="1" lang="en-US" altLang="zh-CN" sz="2400">
                <a:latin typeface="Arial" panose="020B0604020202020204" pitchFamily="34" charset="0"/>
              </a:rPr>
              <a:t>/Al</a:t>
            </a:r>
            <a:r>
              <a:rPr kumimoji="1" lang="en-US" altLang="zh-CN" sz="2400" baseline="-25000">
                <a:latin typeface="Arial" panose="020B0604020202020204" pitchFamily="34" charset="0"/>
              </a:rPr>
              <a:t>2</a:t>
            </a:r>
            <a:r>
              <a:rPr kumimoji="1" lang="en-US" altLang="zh-CN" sz="2400">
                <a:latin typeface="Arial" panose="020B0604020202020204" pitchFamily="34" charset="0"/>
              </a:rPr>
              <a:t>O</a:t>
            </a:r>
            <a:r>
              <a:rPr kumimoji="1" lang="en-US" altLang="zh-CN" sz="2400" baseline="-25000">
                <a:latin typeface="Arial" panose="020B0604020202020204" pitchFamily="34" charset="0"/>
              </a:rPr>
              <a:t>3</a:t>
            </a:r>
            <a:endParaRPr kumimoji="1" lang="zh-CN" altLang="en-US" sz="2400" baseline="-25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组合 32">
            <a:extLst>
              <a:ext uri="{FF2B5EF4-FFF2-40B4-BE49-F238E27FC236}">
                <a16:creationId xmlns:a16="http://schemas.microsoft.com/office/drawing/2014/main" id="{1E37096E-A1A9-4DD7-A0F8-8284B8EC8D1F}"/>
              </a:ext>
            </a:extLst>
          </p:cNvPr>
          <p:cNvGrpSpPr>
            <a:grpSpLocks/>
          </p:cNvGrpSpPr>
          <p:nvPr/>
        </p:nvGrpSpPr>
        <p:grpSpPr bwMode="auto">
          <a:xfrm>
            <a:off x="731838" y="1508125"/>
            <a:ext cx="7856537" cy="3708400"/>
            <a:chOff x="616072" y="719935"/>
            <a:chExt cx="7856420" cy="3706986"/>
          </a:xfrm>
        </p:grpSpPr>
        <p:pic>
          <p:nvPicPr>
            <p:cNvPr id="115718" name="图片 1">
              <a:extLst>
                <a:ext uri="{FF2B5EF4-FFF2-40B4-BE49-F238E27FC236}">
                  <a16:creationId xmlns:a16="http://schemas.microsoft.com/office/drawing/2014/main" id="{BA6EA004-3601-4884-A090-424B0B035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" t="6914" r="1672" b="11111"/>
            <a:stretch>
              <a:fillRect/>
            </a:stretch>
          </p:blipFill>
          <p:spPr bwMode="auto">
            <a:xfrm>
              <a:off x="1462399" y="1065869"/>
              <a:ext cx="5102320" cy="3361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19" name="文本框 4">
              <a:extLst>
                <a:ext uri="{FF2B5EF4-FFF2-40B4-BE49-F238E27FC236}">
                  <a16:creationId xmlns:a16="http://schemas.microsoft.com/office/drawing/2014/main" id="{325A205C-6F5B-4479-94DE-C6BDAC5A7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476" y="3376151"/>
              <a:ext cx="162736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稳定结构</a:t>
              </a:r>
            </a:p>
          </p:txBody>
        </p:sp>
        <p:sp>
          <p:nvSpPr>
            <p:cNvPr id="115720" name="文本框 6">
              <a:extLst>
                <a:ext uri="{FF2B5EF4-FFF2-40B4-BE49-F238E27FC236}">
                  <a16:creationId xmlns:a16="http://schemas.microsoft.com/office/drawing/2014/main" id="{0EDD694F-0F7C-4C55-85DB-4B0B6365F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8444" y="3751358"/>
              <a:ext cx="182419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亚稳结构</a:t>
              </a:r>
            </a:p>
          </p:txBody>
        </p:sp>
        <p:sp>
          <p:nvSpPr>
            <p:cNvPr id="115721" name="文本框 15">
              <a:extLst>
                <a:ext uri="{FF2B5EF4-FFF2-40B4-BE49-F238E27FC236}">
                  <a16:creationId xmlns:a16="http://schemas.microsoft.com/office/drawing/2014/main" id="{338672EE-957D-45BB-91A6-F0EC112B4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072" y="719935"/>
              <a:ext cx="162736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势能面：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19F9B60-9B32-415E-8FE2-6977D58880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511" y="3522391"/>
              <a:ext cx="144461" cy="14440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0A2BD74-FCDD-4512-BE8D-2BDFE4D6F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9492" y="3555716"/>
              <a:ext cx="142873" cy="14282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72D3C69-753F-4AEA-88C4-F88607C7BA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3249" y="2252875"/>
              <a:ext cx="144460" cy="14440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0CC8CFD-7A7C-4CA0-A09A-587B57330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8265" y="2443303"/>
              <a:ext cx="144460" cy="14440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3" name="任意多边形 2">
              <a:extLst>
                <a:ext uri="{FF2B5EF4-FFF2-40B4-BE49-F238E27FC236}">
                  <a16:creationId xmlns:a16="http://schemas.microsoft.com/office/drawing/2014/main" id="{5E87B92E-989F-42A7-AD06-9FADE9A442EF}"/>
                </a:ext>
              </a:extLst>
            </p:cNvPr>
            <p:cNvSpPr/>
            <p:nvPr/>
          </p:nvSpPr>
          <p:spPr>
            <a:xfrm>
              <a:off x="2219423" y="2219551"/>
              <a:ext cx="1676375" cy="1386946"/>
            </a:xfrm>
            <a:custGeom>
              <a:avLst/>
              <a:gdLst>
                <a:gd name="connsiteX0" fmla="*/ 0 w 1727200"/>
                <a:gd name="connsiteY0" fmla="*/ 1422361 h 1422361"/>
                <a:gd name="connsiteX1" fmla="*/ 1016000 w 1727200"/>
                <a:gd name="connsiteY1" fmla="*/ 135428 h 1422361"/>
                <a:gd name="connsiteX2" fmla="*/ 1727200 w 1727200"/>
                <a:gd name="connsiteY2" fmla="*/ 101561 h 1422361"/>
                <a:gd name="connsiteX0" fmla="*/ 0 w 1676400"/>
                <a:gd name="connsiteY0" fmla="*/ 1399290 h 1399290"/>
                <a:gd name="connsiteX1" fmla="*/ 1016000 w 1676400"/>
                <a:gd name="connsiteY1" fmla="*/ 112357 h 1399290"/>
                <a:gd name="connsiteX2" fmla="*/ 1676400 w 1676400"/>
                <a:gd name="connsiteY2" fmla="*/ 129290 h 1399290"/>
                <a:gd name="connsiteX0" fmla="*/ 0 w 1676400"/>
                <a:gd name="connsiteY0" fmla="*/ 1460625 h 1460625"/>
                <a:gd name="connsiteX1" fmla="*/ 1151466 w 1676400"/>
                <a:gd name="connsiteY1" fmla="*/ 89025 h 1460625"/>
                <a:gd name="connsiteX2" fmla="*/ 1676400 w 1676400"/>
                <a:gd name="connsiteY2" fmla="*/ 190625 h 1460625"/>
                <a:gd name="connsiteX0" fmla="*/ 0 w 1676400"/>
                <a:gd name="connsiteY0" fmla="*/ 1386692 h 1386692"/>
                <a:gd name="connsiteX1" fmla="*/ 1151466 w 1676400"/>
                <a:gd name="connsiteY1" fmla="*/ 15092 h 1386692"/>
                <a:gd name="connsiteX2" fmla="*/ 1676400 w 1676400"/>
                <a:gd name="connsiteY2" fmla="*/ 116692 h 138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1386692">
                  <a:moveTo>
                    <a:pt x="0" y="1386692"/>
                  </a:moveTo>
                  <a:cubicBezTo>
                    <a:pt x="364066" y="853292"/>
                    <a:pt x="804333" y="57426"/>
                    <a:pt x="1151466" y="15092"/>
                  </a:cubicBezTo>
                  <a:cubicBezTo>
                    <a:pt x="1498599" y="-27242"/>
                    <a:pt x="1464733" y="23559"/>
                    <a:pt x="1676400" y="11669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2" name="任意多边形 11">
              <a:extLst>
                <a:ext uri="{FF2B5EF4-FFF2-40B4-BE49-F238E27FC236}">
                  <a16:creationId xmlns:a16="http://schemas.microsoft.com/office/drawing/2014/main" id="{764B98D1-5470-492F-AE1A-1CB89830B9D8}"/>
                </a:ext>
              </a:extLst>
            </p:cNvPr>
            <p:cNvSpPr/>
            <p:nvPr/>
          </p:nvSpPr>
          <p:spPr>
            <a:xfrm>
              <a:off x="2219423" y="3301813"/>
              <a:ext cx="2184367" cy="339595"/>
            </a:xfrm>
            <a:custGeom>
              <a:avLst/>
              <a:gdLst>
                <a:gd name="connsiteX0" fmla="*/ 0 w 2184400"/>
                <a:gd name="connsiteY0" fmla="*/ 304949 h 338816"/>
                <a:gd name="connsiteX1" fmla="*/ 1270000 w 2184400"/>
                <a:gd name="connsiteY1" fmla="*/ 149 h 338816"/>
                <a:gd name="connsiteX2" fmla="*/ 2184400 w 2184400"/>
                <a:gd name="connsiteY2" fmla="*/ 338816 h 33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400" h="338816">
                  <a:moveTo>
                    <a:pt x="0" y="304949"/>
                  </a:moveTo>
                  <a:cubicBezTo>
                    <a:pt x="452966" y="149726"/>
                    <a:pt x="905933" y="-5496"/>
                    <a:pt x="1270000" y="149"/>
                  </a:cubicBezTo>
                  <a:cubicBezTo>
                    <a:pt x="1634067" y="5793"/>
                    <a:pt x="1909233" y="172304"/>
                    <a:pt x="2184400" y="33881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3" name="任意多边形 12">
              <a:extLst>
                <a:ext uri="{FF2B5EF4-FFF2-40B4-BE49-F238E27FC236}">
                  <a16:creationId xmlns:a16="http://schemas.microsoft.com/office/drawing/2014/main" id="{4C7BE780-D08D-4F6D-A123-8E1F08701D61}"/>
                </a:ext>
              </a:extLst>
            </p:cNvPr>
            <p:cNvSpPr/>
            <p:nvPr/>
          </p:nvSpPr>
          <p:spPr>
            <a:xfrm>
              <a:off x="4352991" y="2308417"/>
              <a:ext cx="1828773" cy="1332992"/>
            </a:xfrm>
            <a:custGeom>
              <a:avLst/>
              <a:gdLst>
                <a:gd name="connsiteX0" fmla="*/ 0 w 1845733"/>
                <a:gd name="connsiteY0" fmla="*/ 1396037 h 1396037"/>
                <a:gd name="connsiteX1" fmla="*/ 1083733 w 1845733"/>
                <a:gd name="connsiteY1" fmla="*/ 75237 h 1396037"/>
                <a:gd name="connsiteX2" fmla="*/ 1845733 w 1845733"/>
                <a:gd name="connsiteY2" fmla="*/ 278437 h 1396037"/>
                <a:gd name="connsiteX0" fmla="*/ 0 w 1845733"/>
                <a:gd name="connsiteY0" fmla="*/ 1324737 h 1324737"/>
                <a:gd name="connsiteX1" fmla="*/ 1083733 w 1845733"/>
                <a:gd name="connsiteY1" fmla="*/ 3937 h 1324737"/>
                <a:gd name="connsiteX2" fmla="*/ 1845733 w 1845733"/>
                <a:gd name="connsiteY2" fmla="*/ 207137 h 1324737"/>
                <a:gd name="connsiteX0" fmla="*/ 0 w 1845733"/>
                <a:gd name="connsiteY0" fmla="*/ 1320801 h 1320801"/>
                <a:gd name="connsiteX1" fmla="*/ 1083733 w 1845733"/>
                <a:gd name="connsiteY1" fmla="*/ 1 h 1320801"/>
                <a:gd name="connsiteX2" fmla="*/ 1845733 w 1845733"/>
                <a:gd name="connsiteY2" fmla="*/ 203201 h 1320801"/>
                <a:gd name="connsiteX0" fmla="*/ 0 w 1845733"/>
                <a:gd name="connsiteY0" fmla="*/ 1325157 h 1325157"/>
                <a:gd name="connsiteX1" fmla="*/ 1083733 w 1845733"/>
                <a:gd name="connsiteY1" fmla="*/ 4357 h 1325157"/>
                <a:gd name="connsiteX2" fmla="*/ 1845733 w 1845733"/>
                <a:gd name="connsiteY2" fmla="*/ 207557 h 1325157"/>
                <a:gd name="connsiteX0" fmla="*/ 0 w 1845733"/>
                <a:gd name="connsiteY0" fmla="*/ 1325157 h 1325157"/>
                <a:gd name="connsiteX1" fmla="*/ 1117600 w 1845733"/>
                <a:gd name="connsiteY1" fmla="*/ 4357 h 1325157"/>
                <a:gd name="connsiteX2" fmla="*/ 1845733 w 1845733"/>
                <a:gd name="connsiteY2" fmla="*/ 207557 h 1325157"/>
                <a:gd name="connsiteX0" fmla="*/ 0 w 1828481"/>
                <a:gd name="connsiteY0" fmla="*/ 1324181 h 1324181"/>
                <a:gd name="connsiteX1" fmla="*/ 1117600 w 1828481"/>
                <a:gd name="connsiteY1" fmla="*/ 3381 h 1324181"/>
                <a:gd name="connsiteX2" fmla="*/ 1828481 w 1828481"/>
                <a:gd name="connsiteY2" fmla="*/ 223834 h 1324181"/>
                <a:gd name="connsiteX0" fmla="*/ 0 w 1828481"/>
                <a:gd name="connsiteY0" fmla="*/ 1322310 h 1322310"/>
                <a:gd name="connsiteX1" fmla="*/ 1117600 w 1828481"/>
                <a:gd name="connsiteY1" fmla="*/ 1510 h 1322310"/>
                <a:gd name="connsiteX2" fmla="*/ 1828481 w 1828481"/>
                <a:gd name="connsiteY2" fmla="*/ 221963 h 1322310"/>
                <a:gd name="connsiteX0" fmla="*/ 0 w 1828481"/>
                <a:gd name="connsiteY0" fmla="*/ 1333699 h 1333699"/>
                <a:gd name="connsiteX1" fmla="*/ 1186611 w 1828481"/>
                <a:gd name="connsiteY1" fmla="*/ 1397 h 1333699"/>
                <a:gd name="connsiteX2" fmla="*/ 1828481 w 1828481"/>
                <a:gd name="connsiteY2" fmla="*/ 233352 h 1333699"/>
                <a:gd name="connsiteX0" fmla="*/ 0 w 1828481"/>
                <a:gd name="connsiteY0" fmla="*/ 1332302 h 1332302"/>
                <a:gd name="connsiteX1" fmla="*/ 1186611 w 1828481"/>
                <a:gd name="connsiteY1" fmla="*/ 0 h 1332302"/>
                <a:gd name="connsiteX2" fmla="*/ 1828481 w 1828481"/>
                <a:gd name="connsiteY2" fmla="*/ 231955 h 1332302"/>
                <a:gd name="connsiteX0" fmla="*/ 0 w 1828481"/>
                <a:gd name="connsiteY0" fmla="*/ 1332302 h 1332302"/>
                <a:gd name="connsiteX1" fmla="*/ 1186611 w 1828481"/>
                <a:gd name="connsiteY1" fmla="*/ 0 h 1332302"/>
                <a:gd name="connsiteX2" fmla="*/ 1828481 w 1828481"/>
                <a:gd name="connsiteY2" fmla="*/ 231955 h 133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481" h="1332302">
                  <a:moveTo>
                    <a:pt x="0" y="1332302"/>
                  </a:moveTo>
                  <a:cubicBezTo>
                    <a:pt x="388055" y="765035"/>
                    <a:pt x="963656" y="16935"/>
                    <a:pt x="1186611" y="0"/>
                  </a:cubicBezTo>
                  <a:cubicBezTo>
                    <a:pt x="1352056" y="318"/>
                    <a:pt x="1687556" y="123485"/>
                    <a:pt x="1828481" y="23195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5E5B9C4B-D63F-4C44-9814-BDAC553409DB}"/>
                </a:ext>
              </a:extLst>
            </p:cNvPr>
            <p:cNvSpPr/>
            <p:nvPr/>
          </p:nvSpPr>
          <p:spPr>
            <a:xfrm>
              <a:off x="5724571" y="1830761"/>
              <a:ext cx="473068" cy="691886"/>
            </a:xfrm>
            <a:custGeom>
              <a:avLst/>
              <a:gdLst>
                <a:gd name="connsiteX0" fmla="*/ 474133 w 474133"/>
                <a:gd name="connsiteY0" fmla="*/ 717569 h 717569"/>
                <a:gd name="connsiteX1" fmla="*/ 338666 w 474133"/>
                <a:gd name="connsiteY1" fmla="*/ 74102 h 717569"/>
                <a:gd name="connsiteX2" fmla="*/ 0 w 474133"/>
                <a:gd name="connsiteY2" fmla="*/ 40235 h 717569"/>
                <a:gd name="connsiteX0" fmla="*/ 474133 w 474133"/>
                <a:gd name="connsiteY0" fmla="*/ 692433 h 692433"/>
                <a:gd name="connsiteX1" fmla="*/ 290027 w 474133"/>
                <a:gd name="connsiteY1" fmla="*/ 126787 h 692433"/>
                <a:gd name="connsiteX2" fmla="*/ 0 w 474133"/>
                <a:gd name="connsiteY2" fmla="*/ 15099 h 69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133" h="692433">
                  <a:moveTo>
                    <a:pt x="474133" y="692433"/>
                  </a:moveTo>
                  <a:cubicBezTo>
                    <a:pt x="445910" y="427144"/>
                    <a:pt x="369049" y="239676"/>
                    <a:pt x="290027" y="126787"/>
                  </a:cubicBezTo>
                  <a:cubicBezTo>
                    <a:pt x="211005" y="13898"/>
                    <a:pt x="129822" y="-24412"/>
                    <a:pt x="0" y="1509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0BCF3A4-072A-4E83-98CC-7A651122E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38583" y="2181466"/>
              <a:ext cx="144460" cy="14282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B39DC06-AB3D-41E6-9A1C-12E1C88D2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631" y="3230402"/>
              <a:ext cx="144460" cy="144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2C24282-57CD-426E-84ED-2176684F4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8350" y="2237006"/>
              <a:ext cx="144460" cy="14282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15733" name="文本框 26">
              <a:extLst>
                <a:ext uri="{FF2B5EF4-FFF2-40B4-BE49-F238E27FC236}">
                  <a16:creationId xmlns:a16="http://schemas.microsoft.com/office/drawing/2014/main" id="{6AA80216-04A1-4000-B995-BA4055C59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5123" y="2962485"/>
              <a:ext cx="162736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反应路径</a:t>
              </a: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DAC8683-5A09-4BBD-97E2-041356F90DD0}"/>
                </a:ext>
              </a:extLst>
            </p:cNvPr>
            <p:cNvCxnSpPr/>
            <p:nvPr/>
          </p:nvCxnSpPr>
          <p:spPr>
            <a:xfrm flipH="1" flipV="1">
              <a:off x="5016556" y="2798767"/>
              <a:ext cx="1906559" cy="431635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F43C34A-57E0-43F9-9679-F64D0F5423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5834" y="1772047"/>
              <a:ext cx="144461" cy="14440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0">
                <a:solidFill>
                  <a:srgbClr val="FFFFFF"/>
                </a:solidFill>
              </a:endParaRPr>
            </a:p>
          </p:txBody>
        </p:sp>
        <p:sp>
          <p:nvSpPr>
            <p:cNvPr id="115736" name="文本框 31">
              <a:extLst>
                <a:ext uri="{FF2B5EF4-FFF2-40B4-BE49-F238E27FC236}">
                  <a16:creationId xmlns:a16="http://schemas.microsoft.com/office/drawing/2014/main" id="{94DA0631-9DA2-46B7-AD2B-B28BB6A3A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129" y="719935"/>
              <a:ext cx="12666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过渡态</a:t>
              </a:r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E04E32B-AE9A-4888-84FF-4F25EA83C540}"/>
              </a:ext>
            </a:extLst>
          </p:cNvPr>
          <p:cNvCxnSpPr>
            <a:endCxn id="23" idx="0"/>
          </p:cNvCxnSpPr>
          <p:nvPr/>
        </p:nvCxnSpPr>
        <p:spPr>
          <a:xfrm>
            <a:off x="3427413" y="1981200"/>
            <a:ext cx="0" cy="989013"/>
          </a:xfrm>
          <a:prstGeom prst="straightConnector1">
            <a:avLst/>
          </a:prstGeom>
          <a:ln w="38100">
            <a:solidFill>
              <a:srgbClr val="0000FF"/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716" name="Rectangle 14">
            <a:extLst>
              <a:ext uri="{FF2B5EF4-FFF2-40B4-BE49-F238E27FC236}">
                <a16:creationId xmlns:a16="http://schemas.microsoft.com/office/drawing/2014/main" id="{7A10821C-9CF4-4B9B-A41A-CB84F8893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8" y="-147638"/>
            <a:ext cx="7581900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催化）化学本质：原子组合及演变</a:t>
            </a:r>
            <a:endParaRPr lang="zh-CN" altLang="zh-CN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5717" name="文本框 15">
            <a:extLst>
              <a:ext uri="{FF2B5EF4-FFF2-40B4-BE49-F238E27FC236}">
                <a16:creationId xmlns:a16="http://schemas.microsoft.com/office/drawing/2014/main" id="{1D2C418F-1A8C-4BBF-BE01-530629D7E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5588000"/>
            <a:ext cx="50371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0D </a:t>
            </a:r>
            <a:r>
              <a:rPr lang="en-US" alt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 1D  2D  3D  nD </a:t>
            </a:r>
            <a:endParaRPr lang="zh-CN" altLang="en-US" sz="28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53DE54AE-816B-4A39-99AB-E82F3C441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0863" y="1092200"/>
            <a:ext cx="5502275" cy="2768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04ECB1C-EE12-4C6A-AC79-AC419F81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4450"/>
            <a:ext cx="7772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Arial" charset="0"/>
                <a:ea typeface="黑体" pitchFamily="2" charset="-122"/>
              </a:rPr>
              <a:t>固体表面性质决定催化过程</a:t>
            </a:r>
          </a:p>
        </p:txBody>
      </p:sp>
      <p:pic>
        <p:nvPicPr>
          <p:cNvPr id="117764" name="图片 6" descr="图片包含 游戏机, 文字&#10;&#10;描述已自动生成">
            <a:extLst>
              <a:ext uri="{FF2B5EF4-FFF2-40B4-BE49-F238E27FC236}">
                <a16:creationId xmlns:a16="http://schemas.microsoft.com/office/drawing/2014/main" id="{B137960B-7118-46F0-9230-7FFEEA11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076700"/>
            <a:ext cx="38877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灯片编号占位符 1">
            <a:extLst>
              <a:ext uri="{FF2B5EF4-FFF2-40B4-BE49-F238E27FC236}">
                <a16:creationId xmlns:a16="http://schemas.microsoft.com/office/drawing/2014/main" id="{F1134C70-BBD0-4C6B-9389-7BDF592E55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F9A3D6-270A-45B8-A091-B3A861BAB4BA}" type="slidenum">
              <a:rPr kumimoji="1" lang="en-US" altLang="zh-CN" sz="1400" smtClean="0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kumimoji="1" lang="en-US" altLang="zh-CN" sz="1400">
              <a:solidFill>
                <a:srgbClr val="000000"/>
              </a:solidFill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18787" name="Picture 2">
            <a:extLst>
              <a:ext uri="{FF2B5EF4-FFF2-40B4-BE49-F238E27FC236}">
                <a16:creationId xmlns:a16="http://schemas.microsoft.com/office/drawing/2014/main" id="{4A4E2ED1-FEED-4A03-BB2A-F3880B12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3"/>
          <a:stretch>
            <a:fillRect/>
          </a:stretch>
        </p:blipFill>
        <p:spPr bwMode="auto">
          <a:xfrm>
            <a:off x="504825" y="1185863"/>
            <a:ext cx="8134350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0B28920-2C77-47B7-A431-EFF3652F6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4450"/>
            <a:ext cx="7772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Arial" charset="0"/>
                <a:ea typeface="黑体" pitchFamily="2" charset="-122"/>
              </a:rPr>
              <a:t>固体材料性质依赖于什么因素？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图片 1">
            <a:extLst>
              <a:ext uri="{FF2B5EF4-FFF2-40B4-BE49-F238E27FC236}">
                <a16:creationId xmlns:a16="http://schemas.microsoft.com/office/drawing/2014/main" id="{FFBB4CD1-C022-4BDA-A118-894BD2D28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3"/>
          <a:stretch>
            <a:fillRect/>
          </a:stretch>
        </p:blipFill>
        <p:spPr bwMode="auto">
          <a:xfrm>
            <a:off x="350838" y="1268413"/>
            <a:ext cx="844232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8C03D86-30EF-4C64-9794-9400C407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4450"/>
            <a:ext cx="7772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Arial" charset="0"/>
                <a:ea typeface="黑体" pitchFamily="2" charset="-122"/>
              </a:rPr>
              <a:t>如何从理论上理解材料性质？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AutoShape 2">
            <a:extLst>
              <a:ext uri="{FF2B5EF4-FFF2-40B4-BE49-F238E27FC236}">
                <a16:creationId xmlns:a16="http://schemas.microsoft.com/office/drawing/2014/main" id="{B67FF430-B04F-4FE2-A07E-34D3176D3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860800"/>
            <a:ext cx="8351837" cy="1655763"/>
          </a:xfrm>
          <a:prstGeom prst="downArrowCallout">
            <a:avLst>
              <a:gd name="adj1" fmla="val 92896"/>
              <a:gd name="adj2" fmla="val 86731"/>
              <a:gd name="adj3" fmla="val 16681"/>
              <a:gd name="adj4" fmla="val 521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zh-CN" sz="1800" b="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800" b="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800" b="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800" b="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计算机的发展</a:t>
            </a:r>
          </a:p>
        </p:txBody>
      </p:sp>
      <p:sp>
        <p:nvSpPr>
          <p:cNvPr id="120835" name="Oval 5">
            <a:extLst>
              <a:ext uri="{FF2B5EF4-FFF2-40B4-BE49-F238E27FC236}">
                <a16:creationId xmlns:a16="http://schemas.microsoft.com/office/drawing/2014/main" id="{7FB56399-BA87-499B-A333-198BC97A0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1916113"/>
            <a:ext cx="3457575" cy="136842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zh-CN" sz="2400" dirty="0">
              <a:solidFill>
                <a:srgbClr val="FFFFFF"/>
              </a:solidFill>
              <a:ea typeface="楷体_GB2312"/>
              <a:cs typeface="楷体_GB231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分子和物质结构问题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2800" b="0" dirty="0">
              <a:solidFill>
                <a:srgbClr val="FFFFFF"/>
              </a:solidFill>
            </a:endParaRPr>
          </a:p>
        </p:txBody>
      </p:sp>
      <p:sp>
        <p:nvSpPr>
          <p:cNvPr id="120836" name="Rectangle 8">
            <a:extLst>
              <a:ext uri="{FF2B5EF4-FFF2-40B4-BE49-F238E27FC236}">
                <a16:creationId xmlns:a16="http://schemas.microsoft.com/office/drawing/2014/main" id="{D61FAC65-5B3A-4186-8D40-735CF5AB9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05263"/>
            <a:ext cx="2376487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分子力学</a:t>
            </a:r>
          </a:p>
        </p:txBody>
      </p:sp>
      <p:sp>
        <p:nvSpPr>
          <p:cNvPr id="120837" name="Rectangle 10">
            <a:extLst>
              <a:ext uri="{FF2B5EF4-FFF2-40B4-BE49-F238E27FC236}">
                <a16:creationId xmlns:a16="http://schemas.microsoft.com/office/drawing/2014/main" id="{5D89B4AA-5A06-4EA1-9688-8CE39A9CC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005263"/>
            <a:ext cx="2376488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量子化学</a:t>
            </a:r>
          </a:p>
        </p:txBody>
      </p:sp>
      <p:sp>
        <p:nvSpPr>
          <p:cNvPr id="120838" name="AutoShape 11">
            <a:extLst>
              <a:ext uri="{FF2B5EF4-FFF2-40B4-BE49-F238E27FC236}">
                <a16:creationId xmlns:a16="http://schemas.microsoft.com/office/drawing/2014/main" id="{6DF0E96D-5E52-4D4C-98A6-9AF6DC89580B}"/>
              </a:ext>
            </a:extLst>
          </p:cNvPr>
          <p:cNvSpPr>
            <a:spLocks noChangeArrowheads="1"/>
          </p:cNvSpPr>
          <p:nvPr/>
        </p:nvSpPr>
        <p:spPr bwMode="auto">
          <a:xfrm rot="8199782">
            <a:off x="2051050" y="3068638"/>
            <a:ext cx="1008063" cy="576262"/>
          </a:xfrm>
          <a:prstGeom prst="rightArrow">
            <a:avLst>
              <a:gd name="adj1" fmla="val 50000"/>
              <a:gd name="adj2" fmla="val 43733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rgbClr val="000000"/>
              </a:solidFill>
            </a:endParaRPr>
          </a:p>
        </p:txBody>
      </p:sp>
      <p:sp>
        <p:nvSpPr>
          <p:cNvPr id="120839" name="AutoShape 13">
            <a:extLst>
              <a:ext uri="{FF2B5EF4-FFF2-40B4-BE49-F238E27FC236}">
                <a16:creationId xmlns:a16="http://schemas.microsoft.com/office/drawing/2014/main" id="{E554772F-A5D9-47E2-B4C1-018FFE09808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355307" y="3285331"/>
            <a:ext cx="431800" cy="5762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rgbClr val="000000"/>
              </a:solidFill>
            </a:endParaRPr>
          </a:p>
        </p:txBody>
      </p:sp>
      <p:sp>
        <p:nvSpPr>
          <p:cNvPr id="120840" name="Rectangle 14">
            <a:extLst>
              <a:ext uri="{FF2B5EF4-FFF2-40B4-BE49-F238E27FC236}">
                <a16:creationId xmlns:a16="http://schemas.microsoft.com/office/drawing/2014/main" id="{0A26EAA1-B5E6-46AF-BB1E-84A3E464C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589588"/>
            <a:ext cx="2881312" cy="10080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计算化学</a:t>
            </a:r>
          </a:p>
        </p:txBody>
      </p:sp>
      <p:grpSp>
        <p:nvGrpSpPr>
          <p:cNvPr id="120841" name="组合 8">
            <a:extLst>
              <a:ext uri="{FF2B5EF4-FFF2-40B4-BE49-F238E27FC236}">
                <a16:creationId xmlns:a16="http://schemas.microsoft.com/office/drawing/2014/main" id="{EE0A3B07-4428-4EE0-B874-2CA1FC92F155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549275"/>
            <a:ext cx="2519363" cy="1800225"/>
            <a:chOff x="323850" y="549275"/>
            <a:chExt cx="2519363" cy="1800225"/>
          </a:xfrm>
        </p:grpSpPr>
        <p:sp>
          <p:nvSpPr>
            <p:cNvPr id="120857" name="Rectangle 3">
              <a:extLst>
                <a:ext uri="{FF2B5EF4-FFF2-40B4-BE49-F238E27FC236}">
                  <a16:creationId xmlns:a16="http://schemas.microsoft.com/office/drawing/2014/main" id="{E0406ED2-C20E-4873-A8F6-1AD2107EE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" y="549275"/>
              <a:ext cx="2376488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楷体_GB2312"/>
                </a:rPr>
                <a:t>经典力学</a:t>
              </a:r>
            </a:p>
          </p:txBody>
        </p:sp>
        <p:sp>
          <p:nvSpPr>
            <p:cNvPr id="120858" name="AutoShape 6">
              <a:extLst>
                <a:ext uri="{FF2B5EF4-FFF2-40B4-BE49-F238E27FC236}">
                  <a16:creationId xmlns:a16="http://schemas.microsoft.com/office/drawing/2014/main" id="{8F94660E-5A31-446B-B144-193289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5511">
              <a:off x="2051051" y="1557337"/>
              <a:ext cx="1008062" cy="576263"/>
            </a:xfrm>
            <a:prstGeom prst="rightArrow">
              <a:avLst>
                <a:gd name="adj1" fmla="val 50000"/>
                <a:gd name="adj2" fmla="val 43733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20859" name="Text Box 15">
              <a:extLst>
                <a:ext uri="{FF2B5EF4-FFF2-40B4-BE49-F238E27FC236}">
                  <a16:creationId xmlns:a16="http://schemas.microsoft.com/office/drawing/2014/main" id="{368F6351-3362-496D-BF48-C15D2EA6E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213" y="1125538"/>
              <a:ext cx="15875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>
                  <a:solidFill>
                    <a:srgbClr val="FF0000"/>
                  </a:solidFill>
                  <a:latin typeface="Comic Sans MS" panose="030F0702030302020204" pitchFamily="66" charset="0"/>
                </a:rPr>
                <a:t>1687 Newton</a:t>
              </a:r>
            </a:p>
          </p:txBody>
        </p:sp>
      </p:grpSp>
      <p:sp>
        <p:nvSpPr>
          <p:cNvPr id="120842" name="Text Box 17">
            <a:extLst>
              <a:ext uri="{FF2B5EF4-FFF2-40B4-BE49-F238E27FC236}">
                <a16:creationId xmlns:a16="http://schemas.microsoft.com/office/drawing/2014/main" id="{35FFCC51-BBCB-4F31-A30E-E351310CB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781300"/>
            <a:ext cx="20907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FF0000"/>
                </a:solidFill>
                <a:latin typeface="Comic Sans MS" panose="030F0702030302020204" pitchFamily="66" charset="0"/>
              </a:rPr>
              <a:t>1946 Westheimer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FF0000"/>
                </a:solidFill>
                <a:latin typeface="Comic Sans MS" panose="030F0702030302020204" pitchFamily="66" charset="0"/>
              </a:rPr>
              <a:t>         Mayer</a:t>
            </a:r>
          </a:p>
        </p:txBody>
      </p:sp>
      <p:sp>
        <p:nvSpPr>
          <p:cNvPr id="120843" name="Text Box 18">
            <a:extLst>
              <a:ext uri="{FF2B5EF4-FFF2-40B4-BE49-F238E27FC236}">
                <a16:creationId xmlns:a16="http://schemas.microsoft.com/office/drawing/2014/main" id="{D5CB38D0-F8FB-4FED-8523-C9C375D62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3284538"/>
            <a:ext cx="2089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FF0000"/>
                </a:solidFill>
                <a:latin typeface="Comic Sans MS" panose="030F0702030302020204" pitchFamily="66" charset="0"/>
              </a:rPr>
              <a:t>1927        Heitler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FF0000"/>
                </a:solidFill>
                <a:latin typeface="Comic Sans MS" panose="030F0702030302020204" pitchFamily="66" charset="0"/>
              </a:rPr>
              <a:t>                London</a:t>
            </a:r>
          </a:p>
        </p:txBody>
      </p:sp>
      <p:grpSp>
        <p:nvGrpSpPr>
          <p:cNvPr id="120844" name="组合 14">
            <a:extLst>
              <a:ext uri="{FF2B5EF4-FFF2-40B4-BE49-F238E27FC236}">
                <a16:creationId xmlns:a16="http://schemas.microsoft.com/office/drawing/2014/main" id="{81BBFA34-7654-4496-8506-A2B32F84F00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49275"/>
            <a:ext cx="3167063" cy="1419225"/>
            <a:chOff x="3276600" y="549275"/>
            <a:chExt cx="3167063" cy="1419225"/>
          </a:xfrm>
        </p:grpSpPr>
        <p:sp>
          <p:nvSpPr>
            <p:cNvPr id="120854" name="Rectangle 4">
              <a:extLst>
                <a:ext uri="{FF2B5EF4-FFF2-40B4-BE49-F238E27FC236}">
                  <a16:creationId xmlns:a16="http://schemas.microsoft.com/office/drawing/2014/main" id="{8FD27D38-4D0C-49E7-A558-7D578011C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549275"/>
              <a:ext cx="2447925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楷体_GB2312"/>
                </a:rPr>
                <a:t>量子力学</a:t>
              </a:r>
            </a:p>
          </p:txBody>
        </p:sp>
        <p:sp>
          <p:nvSpPr>
            <p:cNvPr id="120855" name="Text Box 16">
              <a:extLst>
                <a:ext uri="{FF2B5EF4-FFF2-40B4-BE49-F238E27FC236}">
                  <a16:creationId xmlns:a16="http://schemas.microsoft.com/office/drawing/2014/main" id="{4736CD34-25B4-4C8A-A864-13B0F0E87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400" y="1052513"/>
              <a:ext cx="2735263" cy="915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                Heisenberg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1926</a:t>
              </a:r>
              <a:r>
                <a:rPr lang="en-US" altLang="zh-CN" sz="1800" b="0" dirty="0">
                  <a:solidFill>
                    <a:srgbClr val="FF0000"/>
                  </a:solidFill>
                </a:rPr>
                <a:t>        </a:t>
              </a:r>
              <a:r>
                <a:rPr lang="en-US" altLang="zh-CN" sz="1800" b="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1800" b="0" dirty="0" err="1">
                  <a:solidFill>
                    <a:srgbClr val="FF0000"/>
                  </a:solidFill>
                  <a:latin typeface="Comic Sans MS" panose="030F0702030302020204" pitchFamily="66" charset="0"/>
                </a:rPr>
                <a:t>Schr</a:t>
              </a:r>
              <a:r>
                <a:rPr lang="en-US" altLang="zh-CN" sz="1200" dirty="0" err="1">
                  <a:solidFill>
                    <a:srgbClr val="FF0000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Ö</a:t>
              </a:r>
              <a:r>
                <a:rPr lang="en-US" altLang="zh-CN" sz="1800" b="0" dirty="0" err="1">
                  <a:solidFill>
                    <a:srgbClr val="FF0000"/>
                  </a:solidFill>
                  <a:latin typeface="Comic Sans MS" panose="030F0702030302020204" pitchFamily="66" charset="0"/>
                </a:rPr>
                <a:t>dinger</a:t>
              </a:r>
              <a:endParaRPr lang="en-US" altLang="zh-CN" sz="1800" b="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                Born</a:t>
              </a:r>
              <a:r>
                <a:rPr lang="en-US" altLang="zh-CN" sz="1800" b="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20856" name="AutoShape 19">
              <a:extLst>
                <a:ext uri="{FF2B5EF4-FFF2-40B4-BE49-F238E27FC236}">
                  <a16:creationId xmlns:a16="http://schemas.microsoft.com/office/drawing/2014/main" id="{86B6A271-CDB0-490C-86C7-2C3DB6D041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211638" y="1196975"/>
              <a:ext cx="719137" cy="576263"/>
            </a:xfrm>
            <a:prstGeom prst="rightArrow">
              <a:avLst>
                <a:gd name="adj1" fmla="val 50000"/>
                <a:gd name="adj2" fmla="val 31198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</p:grpSp>
      <p:grpSp>
        <p:nvGrpSpPr>
          <p:cNvPr id="120845" name="组合 18">
            <a:extLst>
              <a:ext uri="{FF2B5EF4-FFF2-40B4-BE49-F238E27FC236}">
                <a16:creationId xmlns:a16="http://schemas.microsoft.com/office/drawing/2014/main" id="{6B747145-28A6-4D7A-95AF-F1EED7446E98}"/>
              </a:ext>
            </a:extLst>
          </p:cNvPr>
          <p:cNvGrpSpPr>
            <a:grpSpLocks/>
          </p:cNvGrpSpPr>
          <p:nvPr/>
        </p:nvGrpSpPr>
        <p:grpSpPr bwMode="auto">
          <a:xfrm>
            <a:off x="6156325" y="549275"/>
            <a:ext cx="2632075" cy="1655763"/>
            <a:chOff x="6156325" y="549275"/>
            <a:chExt cx="2632075" cy="1655763"/>
          </a:xfrm>
        </p:grpSpPr>
        <p:sp>
          <p:nvSpPr>
            <p:cNvPr id="120851" name="AutoShape 7">
              <a:extLst>
                <a:ext uri="{FF2B5EF4-FFF2-40B4-BE49-F238E27FC236}">
                  <a16:creationId xmlns:a16="http://schemas.microsoft.com/office/drawing/2014/main" id="{EA69DB20-7AA2-4F2B-93E0-85A826B332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58865">
              <a:off x="6156325" y="1628775"/>
              <a:ext cx="1008063" cy="576263"/>
            </a:xfrm>
            <a:prstGeom prst="rightArrow">
              <a:avLst>
                <a:gd name="adj1" fmla="val 50000"/>
                <a:gd name="adj2" fmla="val 43733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20852" name="Rectangle 20">
              <a:extLst>
                <a:ext uri="{FF2B5EF4-FFF2-40B4-BE49-F238E27FC236}">
                  <a16:creationId xmlns:a16="http://schemas.microsoft.com/office/drawing/2014/main" id="{A3D1A9A4-4B02-48D7-8C48-9DA7D6A2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0788" y="549275"/>
              <a:ext cx="2447925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楷体_GB2312"/>
                </a:rPr>
                <a:t>统计力学</a:t>
              </a:r>
            </a:p>
          </p:txBody>
        </p:sp>
        <p:sp>
          <p:nvSpPr>
            <p:cNvPr id="120853" name="Text Box 21">
              <a:extLst>
                <a:ext uri="{FF2B5EF4-FFF2-40B4-BE49-F238E27FC236}">
                  <a16:creationId xmlns:a16="http://schemas.microsoft.com/office/drawing/2014/main" id="{68463328-5A7C-4BAF-9AFA-835D57836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5825" y="1125538"/>
              <a:ext cx="155257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>
                  <a:solidFill>
                    <a:srgbClr val="FF0000"/>
                  </a:solidFill>
                  <a:latin typeface="Comic Sans MS" panose="030F0702030302020204" pitchFamily="66" charset="0"/>
                </a:rPr>
                <a:t>Before 1900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>
                  <a:solidFill>
                    <a:srgbClr val="FF0000"/>
                  </a:solidFill>
                  <a:latin typeface="Comic Sans MS" panose="030F0702030302020204" pitchFamily="66" charset="0"/>
                </a:rPr>
                <a:t>Boltzmann</a:t>
              </a:r>
            </a:p>
          </p:txBody>
        </p:sp>
      </p:grpSp>
      <p:grpSp>
        <p:nvGrpSpPr>
          <p:cNvPr id="120846" name="组合 22">
            <a:extLst>
              <a:ext uri="{FF2B5EF4-FFF2-40B4-BE49-F238E27FC236}">
                <a16:creationId xmlns:a16="http://schemas.microsoft.com/office/drawing/2014/main" id="{817E083A-229E-43C0-B55D-AED8C0C45743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2854325"/>
            <a:ext cx="2746375" cy="1655763"/>
            <a:chOff x="5940425" y="2854325"/>
            <a:chExt cx="2746375" cy="1655763"/>
          </a:xfrm>
        </p:grpSpPr>
        <p:sp>
          <p:nvSpPr>
            <p:cNvPr id="120847" name="Rectangle 9">
              <a:extLst>
                <a:ext uri="{FF2B5EF4-FFF2-40B4-BE49-F238E27FC236}">
                  <a16:creationId xmlns:a16="http://schemas.microsoft.com/office/drawing/2014/main" id="{974FD2CA-68F9-4BEB-9B80-A4CE51F09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4005263"/>
              <a:ext cx="2376488" cy="5048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楷体_GB2312"/>
                </a:rPr>
                <a:t>分子动力学</a:t>
              </a:r>
            </a:p>
          </p:txBody>
        </p:sp>
        <p:grpSp>
          <p:nvGrpSpPr>
            <p:cNvPr id="120848" name="组合 24">
              <a:extLst>
                <a:ext uri="{FF2B5EF4-FFF2-40B4-BE49-F238E27FC236}">
                  <a16:creationId xmlns:a16="http://schemas.microsoft.com/office/drawing/2014/main" id="{D0211657-8644-48AD-9729-5D0BE8D212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7763" y="2854325"/>
              <a:ext cx="2459037" cy="1008063"/>
              <a:chOff x="6227763" y="2854325"/>
              <a:chExt cx="2459037" cy="1008063"/>
            </a:xfrm>
          </p:grpSpPr>
          <p:sp>
            <p:nvSpPr>
              <p:cNvPr id="120849" name="AutoShape 12">
                <a:extLst>
                  <a:ext uri="{FF2B5EF4-FFF2-40B4-BE49-F238E27FC236}">
                    <a16:creationId xmlns:a16="http://schemas.microsoft.com/office/drawing/2014/main" id="{D5A72394-5E21-4FB1-9F89-45B878687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5511">
                <a:off x="6011862" y="3070226"/>
                <a:ext cx="1008063" cy="576262"/>
              </a:xfrm>
              <a:prstGeom prst="rightArrow">
                <a:avLst>
                  <a:gd name="adj1" fmla="val 50000"/>
                  <a:gd name="adj2" fmla="val 43733"/>
                </a:avLst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850" name="Text Box 22">
                <a:extLst>
                  <a:ext uri="{FF2B5EF4-FFF2-40B4-BE49-F238E27FC236}">
                    <a16:creationId xmlns:a16="http://schemas.microsoft.com/office/drawing/2014/main" id="{BF4C2A77-17D3-42F6-A975-1B89626C83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59563" y="2924175"/>
                <a:ext cx="2027237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b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1957 Alder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b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       Wainwright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图示 3">
            <a:extLst>
              <a:ext uri="{FF2B5EF4-FFF2-40B4-BE49-F238E27FC236}">
                <a16:creationId xmlns:a16="http://schemas.microsoft.com/office/drawing/2014/main" id="{EAFA43DB-7FCC-40B2-9BCB-742D6993ED5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32262">
            <a:off x="1557338" y="1525588"/>
            <a:ext cx="6561137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 Box 3">
            <a:extLst>
              <a:ext uri="{FF2B5EF4-FFF2-40B4-BE49-F238E27FC236}">
                <a16:creationId xmlns:a16="http://schemas.microsoft.com/office/drawing/2014/main" id="{738F826D-1384-46B0-B382-AA2BCCCBF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825500"/>
            <a:ext cx="2787650" cy="8175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marL="742950" indent="-7429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kumimoji="1" lang="zh-CN" altLang="en-US" sz="3600">
                <a:solidFill>
                  <a:srgbClr val="0000FF"/>
                </a:solidFill>
                <a:latin typeface="Times New Roman" panose="02020603050405020304" pitchFamily="18" charset="0"/>
              </a:rPr>
              <a:t>课程内涵</a:t>
            </a:r>
            <a:endParaRPr kumimoji="1" lang="en-US" altLang="zh-CN" sz="36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6" name="矩形 2">
            <a:extLst>
              <a:ext uri="{FF2B5EF4-FFF2-40B4-BE49-F238E27FC236}">
                <a16:creationId xmlns:a16="http://schemas.microsoft.com/office/drawing/2014/main" id="{E52886DD-9C36-4C0D-8392-1905B1434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3203575"/>
            <a:ext cx="2038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0000FF"/>
                </a:solidFill>
              </a:rPr>
              <a:t>“</a:t>
            </a:r>
            <a:r>
              <a:rPr lang="zh-CN" altLang="en-US" sz="36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</a:t>
            </a:r>
            <a:r>
              <a:rPr lang="zh-CN" altLang="en-US" sz="3600">
                <a:solidFill>
                  <a:srgbClr val="0000FF"/>
                </a:solidFill>
              </a:rPr>
              <a:t>”</a:t>
            </a:r>
            <a:endParaRPr lang="zh-CN" altLang="en-US" sz="1800">
              <a:ea typeface="ＭＳ Ｐゴシック" panose="020B0600070205080204" pitchFamily="34" charset="-128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A6B5331F-F450-4CC3-BAB8-753A2EBE4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349500"/>
            <a:ext cx="2036763" cy="12334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lnSpc>
                <a:spcPct val="2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dirty="0">
                <a:solidFill>
                  <a:srgbClr val="0000FF"/>
                </a:solidFill>
                <a:ea typeface="宋体" panose="02010600030101010101" pitchFamily="2" charset="-122"/>
              </a:rPr>
              <a:t>“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</a:t>
            </a:r>
            <a:r>
              <a:rPr lang="zh-CN" altLang="en-US" sz="3600" dirty="0">
                <a:solidFill>
                  <a:srgbClr val="0000FF"/>
                </a:solidFill>
                <a:ea typeface="宋体" panose="02010600030101010101" pitchFamily="2" charset="-122"/>
              </a:rPr>
              <a:t>”</a:t>
            </a:r>
            <a:endParaRPr lang="en-US" altLang="zh-CN" sz="3600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4F84F34-4F98-48F8-8D3B-FA9F6FDFD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3992563"/>
            <a:ext cx="2965450" cy="12334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lnSpc>
                <a:spcPct val="2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dirty="0">
                <a:solidFill>
                  <a:srgbClr val="0000FF"/>
                </a:solidFill>
                <a:ea typeface="宋体" panose="02010600030101010101" pitchFamily="2" charset="-122"/>
              </a:rPr>
              <a:t>“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固体材料</a:t>
            </a:r>
            <a:r>
              <a:rPr lang="zh-CN" altLang="en-US" sz="3600" dirty="0">
                <a:solidFill>
                  <a:srgbClr val="0000FF"/>
                </a:solidFill>
                <a:ea typeface="宋体" panose="02010600030101010101" pitchFamily="2" charset="-122"/>
              </a:rPr>
              <a:t>”</a:t>
            </a:r>
            <a:endParaRPr lang="en-US" altLang="zh-CN" sz="3600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灯片编号占位符 1">
            <a:extLst>
              <a:ext uri="{FF2B5EF4-FFF2-40B4-BE49-F238E27FC236}">
                <a16:creationId xmlns:a16="http://schemas.microsoft.com/office/drawing/2014/main" id="{074ECBBF-44D5-4E2A-938A-C53D96D1FE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1DF795-E17A-4601-909B-260F713779C9}" type="slidenum">
              <a:rPr kumimoji="1" lang="en-US" altLang="zh-CN" sz="1400" smtClean="0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kumimoji="1" lang="en-US" altLang="zh-CN" sz="1400">
              <a:solidFill>
                <a:srgbClr val="000000"/>
              </a:solidFill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21859" name="内容占位符 3">
            <a:extLst>
              <a:ext uri="{FF2B5EF4-FFF2-40B4-BE49-F238E27FC236}">
                <a16:creationId xmlns:a16="http://schemas.microsoft.com/office/drawing/2014/main" id="{4AC15F3C-45E5-4D3D-B6B7-E293AC65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" b="2319"/>
          <a:stretch>
            <a:fillRect/>
          </a:stretch>
        </p:blipFill>
        <p:spPr bwMode="auto">
          <a:xfrm>
            <a:off x="539750" y="836613"/>
            <a:ext cx="82296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22A2A32-CCBC-4E89-AA06-47B04539C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5888"/>
            <a:ext cx="3238500" cy="5683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黑体" pitchFamily="2" charset="-122"/>
              </a:rPr>
              <a:t>常用计算化学方法简述：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灯片编号占位符 1">
            <a:extLst>
              <a:ext uri="{FF2B5EF4-FFF2-40B4-BE49-F238E27FC236}">
                <a16:creationId xmlns:a16="http://schemas.microsoft.com/office/drawing/2014/main" id="{5B31A2C2-B877-4DBA-9DBB-45203601E8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98C1DD-B27B-4984-8888-3B334C9054C0}" type="slidenum">
              <a:rPr kumimoji="1" lang="en-US" altLang="zh-CN" sz="1400" smtClean="0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kumimoji="1" lang="en-US" altLang="zh-CN" sz="1400">
              <a:solidFill>
                <a:srgbClr val="000000"/>
              </a:solidFill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22883" name="内容占位符 3">
            <a:extLst>
              <a:ext uri="{FF2B5EF4-FFF2-40B4-BE49-F238E27FC236}">
                <a16:creationId xmlns:a16="http://schemas.microsoft.com/office/drawing/2014/main" id="{FAA81CCB-A345-46A6-B1D3-2D36C48F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" b="706"/>
          <a:stretch>
            <a:fillRect/>
          </a:stretch>
        </p:blipFill>
        <p:spPr bwMode="auto">
          <a:xfrm>
            <a:off x="457200" y="836613"/>
            <a:ext cx="82296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DBF83A0-5ADA-4D54-A6F0-4AE93C7A597C}"/>
              </a:ext>
            </a:extLst>
          </p:cNvPr>
          <p:cNvSpPr/>
          <p:nvPr/>
        </p:nvSpPr>
        <p:spPr>
          <a:xfrm>
            <a:off x="107950" y="147638"/>
            <a:ext cx="27416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黑体" pitchFamily="2" charset="-122"/>
              </a:rPr>
              <a:t>常用计算化学方法简述：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灯片编号占位符 1">
            <a:extLst>
              <a:ext uri="{FF2B5EF4-FFF2-40B4-BE49-F238E27FC236}">
                <a16:creationId xmlns:a16="http://schemas.microsoft.com/office/drawing/2014/main" id="{D5DCD4B0-A339-4036-8F19-D66CAC2A0C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FE5A69-7D0E-4D8E-88DC-5E672E5F8701}" type="slidenum">
              <a:rPr kumimoji="1" lang="en-US" altLang="zh-CN" sz="1400" smtClean="0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kumimoji="1" lang="en-US" altLang="zh-CN" sz="1400">
              <a:solidFill>
                <a:srgbClr val="000000"/>
              </a:solidFill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23907" name="内容占位符 3">
            <a:extLst>
              <a:ext uri="{FF2B5EF4-FFF2-40B4-BE49-F238E27FC236}">
                <a16:creationId xmlns:a16="http://schemas.microsoft.com/office/drawing/2014/main" id="{A9E6AEAF-8E26-46CA-AFC7-D69E704B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" b="1183"/>
          <a:stretch>
            <a:fillRect/>
          </a:stretch>
        </p:blipFill>
        <p:spPr bwMode="auto">
          <a:xfrm>
            <a:off x="461963" y="90805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54DFA5-58F1-47C9-87FC-98254714DFF1}"/>
              </a:ext>
            </a:extLst>
          </p:cNvPr>
          <p:cNvSpPr/>
          <p:nvPr/>
        </p:nvSpPr>
        <p:spPr>
          <a:xfrm>
            <a:off x="107950" y="147638"/>
            <a:ext cx="27416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黑体" pitchFamily="2" charset="-122"/>
              </a:rPr>
              <a:t>常用计算化学方法简述：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灯片编号占位符 1">
            <a:extLst>
              <a:ext uri="{FF2B5EF4-FFF2-40B4-BE49-F238E27FC236}">
                <a16:creationId xmlns:a16="http://schemas.microsoft.com/office/drawing/2014/main" id="{C7AB5E5D-4DCB-48EB-9ED9-F742091128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10F79-10BF-4EED-A1D8-D6CD531B8B0C}" type="slidenum">
              <a:rPr kumimoji="1" lang="en-US" altLang="zh-CN" sz="1400" smtClean="0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kumimoji="1" lang="en-US" altLang="zh-CN" sz="1400">
              <a:solidFill>
                <a:srgbClr val="000000"/>
              </a:solidFill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24931" name="内容占位符 3">
            <a:extLst>
              <a:ext uri="{FF2B5EF4-FFF2-40B4-BE49-F238E27FC236}">
                <a16:creationId xmlns:a16="http://schemas.microsoft.com/office/drawing/2014/main" id="{C544D719-B957-4C65-9685-5F845209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972"/>
          <a:stretch>
            <a:fillRect/>
          </a:stretch>
        </p:blipFill>
        <p:spPr bwMode="auto">
          <a:xfrm>
            <a:off x="457200" y="836613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1A13FD-B663-411E-8781-468922B07E95}"/>
              </a:ext>
            </a:extLst>
          </p:cNvPr>
          <p:cNvSpPr/>
          <p:nvPr/>
        </p:nvSpPr>
        <p:spPr>
          <a:xfrm>
            <a:off x="107950" y="147638"/>
            <a:ext cx="27416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黑体" pitchFamily="2" charset="-122"/>
              </a:rPr>
              <a:t>常用计算化学方法简述：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>
            <a:extLst>
              <a:ext uri="{FF2B5EF4-FFF2-40B4-BE49-F238E27FC236}">
                <a16:creationId xmlns:a16="http://schemas.microsoft.com/office/drawing/2014/main" id="{236BF1CB-2FC6-46A1-939F-88E3643B3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350" y="669925"/>
          <a:ext cx="3384550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2" name="图片" r:id="rId4" imgW="14954250" imgH="18087975" progId="Word.Picture.8">
                  <p:embed/>
                </p:oleObj>
              </mc:Choice>
              <mc:Fallback>
                <p:oleObj name="图片" r:id="rId4" imgW="14954250" imgH="18087975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669925"/>
                        <a:ext cx="3384550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3">
            <a:extLst>
              <a:ext uri="{FF2B5EF4-FFF2-40B4-BE49-F238E27FC236}">
                <a16:creationId xmlns:a16="http://schemas.microsoft.com/office/drawing/2014/main" id="{4FC92080-4D67-4245-90E3-8200C1605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298950"/>
            <a:ext cx="3178175" cy="1938338"/>
          </a:xfrm>
          <a:prstGeom prst="rect">
            <a:avLst/>
          </a:prstGeom>
          <a:noFill/>
          <a:ln>
            <a:noFill/>
          </a:ln>
          <a:effectLst/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charset="2"/>
              <a:buChar char="l"/>
              <a:defRPr kumimoji="1"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¡"/>
              <a:defRPr kumimoji="1" sz="27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charset="2"/>
              <a:buChar char="l"/>
              <a:defRPr kumimoji="1" sz="2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charset="2"/>
              <a:buChar char="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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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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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800" i="1" dirty="0">
                <a:solidFill>
                  <a:srgbClr val="C00000"/>
                </a:solidFill>
                <a:latin typeface="MS UI Gothic" charset="-128"/>
                <a:ea typeface="MS UI Gothic" charset="-128"/>
                <a:cs typeface="PMingLiU" charset="-120"/>
              </a:rPr>
              <a:t>W</a:t>
            </a:r>
            <a:r>
              <a:rPr lang="en-US" altLang="zh-CN" sz="4000" i="1" dirty="0">
                <a:solidFill>
                  <a:srgbClr val="00CC99"/>
                </a:solidFill>
                <a:latin typeface="MS UI Gothic" charset="-128"/>
                <a:ea typeface="MS UI Gothic" charset="-128"/>
                <a:cs typeface="PMingLiU" charset="-120"/>
              </a:rPr>
              <a:t>hat is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i="1" dirty="0">
                <a:solidFill>
                  <a:srgbClr val="00CC99"/>
                </a:solidFill>
                <a:latin typeface="MS UI Gothic" charset="-128"/>
                <a:ea typeface="MS UI Gothic" charset="-128"/>
                <a:cs typeface="PMingLiU" charset="-120"/>
              </a:rPr>
              <a:t>Density Functional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i="1" dirty="0">
                <a:solidFill>
                  <a:srgbClr val="00CC99"/>
                </a:solidFill>
                <a:latin typeface="MS UI Gothic" charset="-128"/>
                <a:ea typeface="MS UI Gothic" charset="-128"/>
                <a:cs typeface="PMingLiU" charset="-120"/>
              </a:rPr>
              <a:t>Theory?</a:t>
            </a: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505F28D7-0824-44AA-9D85-E170EF022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815975"/>
            <a:ext cx="3178175" cy="133985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rgbClr val="B2B2B2">
                <a:alpha val="74998"/>
              </a:srgbClr>
            </a:outerShdw>
          </a:effec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zh-CN" altLang="en-US" sz="4400">
                <a:solidFill>
                  <a:srgbClr val="A50021"/>
                </a:solidFill>
                <a:ea typeface="黑体" panose="02010609060101010101" pitchFamily="49" charset="-122"/>
                <a:cs typeface="PMingLiU" panose="020B0604030504040204" pitchFamily="18" charset="-120"/>
              </a:rPr>
              <a:t>什么是密度泛函理论</a:t>
            </a:r>
            <a:r>
              <a:rPr kumimoji="1" lang="en-US" altLang="zh-CN" sz="4400">
                <a:solidFill>
                  <a:srgbClr val="A50021"/>
                </a:solidFill>
                <a:ea typeface="黑体" panose="02010609060101010101" pitchFamily="49" charset="-122"/>
                <a:cs typeface="PMingLiU" panose="020B0604030504040204" pitchFamily="18" charset="-120"/>
              </a:rPr>
              <a:t>?</a:t>
            </a:r>
          </a:p>
        </p:txBody>
      </p:sp>
      <p:sp>
        <p:nvSpPr>
          <p:cNvPr id="36875" name="Rectangle 11">
            <a:extLst>
              <a:ext uri="{FF2B5EF4-FFF2-40B4-BE49-F238E27FC236}">
                <a16:creationId xmlns:a16="http://schemas.microsoft.com/office/drawing/2014/main" id="{AE177167-C9B1-498D-9E1B-341C5DAD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765175"/>
            <a:ext cx="4854575" cy="547211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dirty="0">
                <a:solidFill>
                  <a:srgbClr val="C00000"/>
                </a:solidFill>
                <a:ea typeface="黑体" panose="02010609060101010101" pitchFamily="49" charset="-122"/>
                <a:cs typeface="PMingLiU" panose="020B0604030504040204" pitchFamily="18" charset="-120"/>
              </a:rPr>
              <a:t>密度泛函理论 </a:t>
            </a:r>
            <a:r>
              <a:rPr lang="en-US" altLang="zh-CN" dirty="0">
                <a:solidFill>
                  <a:srgbClr val="C00000"/>
                </a:solidFill>
                <a:ea typeface="黑体" panose="02010609060101010101" pitchFamily="49" charset="-122"/>
                <a:cs typeface="PMingLiU" panose="020B0604030504040204" pitchFamily="18" charset="-120"/>
              </a:rPr>
              <a:t>(</a:t>
            </a:r>
            <a:r>
              <a:rPr lang="en-US" altLang="zh-CN" dirty="0">
                <a:solidFill>
                  <a:srgbClr val="C00000"/>
                </a:solidFill>
                <a:latin typeface="MS UI Gothic" charset="-128"/>
                <a:ea typeface="MS UI Gothic" charset="-128"/>
                <a:cs typeface="PMingLiU" charset="-120"/>
              </a:rPr>
              <a:t>DFT</a:t>
            </a:r>
            <a:r>
              <a:rPr lang="en-US" altLang="zh-CN" dirty="0">
                <a:solidFill>
                  <a:srgbClr val="C00000"/>
                </a:solidFill>
                <a:ea typeface="黑体" panose="02010609060101010101" pitchFamily="49" charset="-122"/>
                <a:cs typeface="PMingLiU" panose="020B0604030504040204" pitchFamily="18" charset="-120"/>
              </a:rPr>
              <a:t>)</a:t>
            </a:r>
            <a:endParaRPr lang="zh-CN" altLang="en-US" dirty="0">
              <a:solidFill>
                <a:srgbClr val="C00000"/>
              </a:solidFill>
              <a:ea typeface="黑体" panose="02010609060101010101" pitchFamily="49" charset="-122"/>
              <a:cs typeface="PMingLiU" panose="020B0604030504040204" pitchFamily="18" charset="-120"/>
            </a:endParaRPr>
          </a:p>
          <a:p>
            <a:pPr eaLnBrk="1" hangingPunct="1">
              <a:spcBef>
                <a:spcPts val="1200"/>
              </a:spcBef>
              <a:buClr>
                <a:srgbClr val="CC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srgbClr val="00B050"/>
                </a:solidFill>
                <a:ea typeface="华文新魏" panose="02010800040101010101" pitchFamily="2" charset="-122"/>
                <a:cs typeface="PMingLiU" panose="020B0604030504040204" pitchFamily="18" charset="-120"/>
              </a:rPr>
              <a:t>处于外场</a:t>
            </a:r>
            <a:r>
              <a:rPr lang="en-US" altLang="zh-CN" sz="2800" i="1" dirty="0">
                <a:solidFill>
                  <a:srgbClr val="00B050"/>
                </a:solidFill>
                <a:latin typeface="Monotype Corsiva" panose="03010101010201010101" pitchFamily="66" charset="0"/>
                <a:ea typeface="华文新魏" panose="02010800040101010101" pitchFamily="2" charset="-122"/>
                <a:cs typeface="PMingLiU" panose="020B0604030504040204" pitchFamily="18" charset="-120"/>
              </a:rPr>
              <a:t>V</a:t>
            </a:r>
            <a:r>
              <a:rPr lang="en-US" altLang="zh-CN" sz="2800" i="1" dirty="0">
                <a:solidFill>
                  <a:srgbClr val="00B050"/>
                </a:solidFill>
                <a:ea typeface="华文新魏" panose="02010800040101010101" pitchFamily="2" charset="-122"/>
                <a:cs typeface="PMingLiU" panose="020B0604030504040204" pitchFamily="18" charset="-120"/>
              </a:rPr>
              <a:t>(r)</a:t>
            </a:r>
            <a:r>
              <a:rPr lang="zh-CN" altLang="en-US" sz="2800" dirty="0">
                <a:solidFill>
                  <a:srgbClr val="00B050"/>
                </a:solidFill>
                <a:ea typeface="华文新魏" panose="02010800040101010101" pitchFamily="2" charset="-122"/>
                <a:cs typeface="PMingLiU" panose="020B0604030504040204" pitchFamily="18" charset="-120"/>
              </a:rPr>
              <a:t>中的相互作用的多电子系统，电子密度分布函数</a:t>
            </a:r>
            <a:r>
              <a:rPr lang="zh-CN" altLang="en-US" sz="2800" i="1" dirty="0">
                <a:solidFill>
                  <a:srgbClr val="00B050"/>
                </a:solidFill>
                <a:ea typeface="华文新魏" panose="02010800040101010101" pitchFamily="2" charset="-122"/>
                <a:cs typeface="PMingLiU" panose="020B0604030504040204" pitchFamily="18" charset="-120"/>
                <a:sym typeface="Symbol" panose="05050102010706020507" pitchFamily="18" charset="2"/>
              </a:rPr>
              <a:t></a:t>
            </a:r>
            <a:r>
              <a:rPr lang="en-US" altLang="zh-CN" sz="2800" i="1" dirty="0">
                <a:solidFill>
                  <a:srgbClr val="00B050"/>
                </a:solidFill>
                <a:ea typeface="华文新魏" panose="02010800040101010101" pitchFamily="2" charset="-122"/>
                <a:cs typeface="PMingLiU" panose="020B0604030504040204" pitchFamily="18" charset="-120"/>
                <a:sym typeface="Symbol" panose="05050102010706020507" pitchFamily="18" charset="2"/>
              </a:rPr>
              <a:t>(r)</a:t>
            </a:r>
            <a:r>
              <a:rPr lang="zh-CN" altLang="en-US" sz="2800" dirty="0">
                <a:solidFill>
                  <a:srgbClr val="00B050"/>
                </a:solidFill>
                <a:ea typeface="华文新魏" panose="02010800040101010101" pitchFamily="2" charset="-122"/>
                <a:cs typeface="PMingLiU" panose="020B0604030504040204" pitchFamily="18" charset="-120"/>
                <a:sym typeface="Symbol" panose="05050102010706020507" pitchFamily="18" charset="2"/>
              </a:rPr>
              <a:t>是决定该系统基态物理性质的基本变元</a:t>
            </a:r>
            <a:r>
              <a:rPr lang="zh-CN" altLang="en-US" sz="2800" dirty="0">
                <a:solidFill>
                  <a:srgbClr val="FF0000"/>
                </a:solidFill>
                <a:ea typeface="华文新魏" panose="02010800040101010101" pitchFamily="2" charset="-122"/>
                <a:cs typeface="PMingLiU" panose="020B0604030504040204" pitchFamily="18" charset="-120"/>
                <a:sym typeface="Symbol" panose="05050102010706020507" pitchFamily="18" charset="2"/>
              </a:rPr>
              <a:t>。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Ø"/>
              <a:defRPr/>
            </a:pPr>
            <a:endParaRPr lang="en-US" altLang="zh-CN" sz="2800" dirty="0">
              <a:solidFill>
                <a:srgbClr val="000066"/>
              </a:solidFill>
              <a:ea typeface="华文新魏" panose="02010800040101010101" pitchFamily="2" charset="-122"/>
              <a:cs typeface="PMingLiU" panose="020B0604030504040204" pitchFamily="18" charset="-12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srgbClr val="000066"/>
                </a:solidFill>
                <a:ea typeface="华文新魏" panose="02010800040101010101" pitchFamily="2" charset="-122"/>
                <a:cs typeface="PMingLiU" panose="020B0604030504040204" pitchFamily="18" charset="-120"/>
                <a:sym typeface="Symbol" panose="05050102010706020507" pitchFamily="18" charset="2"/>
              </a:rPr>
              <a:t>系统的能量是电子密度分布函数的泛函数。当电子密度分布处于系统的基态时，系统的能量泛函达到极小值，且等于基态的能量。</a:t>
            </a:r>
          </a:p>
        </p:txBody>
      </p:sp>
      <p:sp>
        <p:nvSpPr>
          <p:cNvPr id="125958" name="灯片编号占位符 2">
            <a:extLst>
              <a:ext uri="{FF2B5EF4-FFF2-40B4-BE49-F238E27FC236}">
                <a16:creationId xmlns:a16="http://schemas.microsoft.com/office/drawing/2014/main" id="{F12E93D0-68A3-4CE2-807D-6F9CF0FE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872AAE-1988-43D8-AAEB-451014C7315B}" type="slidenum">
              <a:rPr lang="en-US" altLang="zh-CN" sz="1400" smtClean="0">
                <a:solidFill>
                  <a:srgbClr val="000000"/>
                </a:solidFill>
                <a:ea typeface="PMingLiU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>
              <a:solidFill>
                <a:srgbClr val="000000"/>
              </a:solidFill>
              <a:ea typeface="PMingLiU" panose="02020500000000000000" pitchFamily="18" charset="-12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utoUpdateAnimBg="0"/>
      <p:bldP spid="36869" grpId="0" autoUpdateAnimBg="0"/>
      <p:bldP spid="368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内容占位符 3">
            <a:extLst>
              <a:ext uri="{FF2B5EF4-FFF2-40B4-BE49-F238E27FC236}">
                <a16:creationId xmlns:a16="http://schemas.microsoft.com/office/drawing/2014/main" id="{75E0A865-8F47-4205-8B27-8053087489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" b="-1752"/>
          <a:stretch>
            <a:fillRect/>
          </a:stretch>
        </p:blipFill>
        <p:spPr>
          <a:xfrm>
            <a:off x="457200" y="879475"/>
            <a:ext cx="8229600" cy="478155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A7BFFE-59C3-4A25-AB15-D0EACBAC687B}"/>
              </a:ext>
            </a:extLst>
          </p:cNvPr>
          <p:cNvSpPr/>
          <p:nvPr/>
        </p:nvSpPr>
        <p:spPr>
          <a:xfrm>
            <a:off x="107950" y="147638"/>
            <a:ext cx="27416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黑体" pitchFamily="2" charset="-122"/>
              </a:rPr>
              <a:t>常用计算化学方法简述：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灯片编号占位符 3">
            <a:extLst>
              <a:ext uri="{FF2B5EF4-FFF2-40B4-BE49-F238E27FC236}">
                <a16:creationId xmlns:a16="http://schemas.microsoft.com/office/drawing/2014/main" id="{8ABB25AC-471A-45BF-9300-BD8428A5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F5A463-7B3E-4D4E-AA9A-AB8DFB5975C7}" type="slidenum">
              <a:rPr lang="en-US" altLang="zh-CN" sz="14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28003" name="Picture 8" descr="http://y3.ifengimg.com/162fd34423cda003/2014/1119/re_546c0333884ab.jpg">
            <a:extLst>
              <a:ext uri="{FF2B5EF4-FFF2-40B4-BE49-F238E27FC236}">
                <a16:creationId xmlns:a16="http://schemas.microsoft.com/office/drawing/2014/main" id="{C92359F9-9638-4335-B037-EF36DF52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1490663"/>
            <a:ext cx="4719638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4" name="矩形 6">
            <a:extLst>
              <a:ext uri="{FF2B5EF4-FFF2-40B4-BE49-F238E27FC236}">
                <a16:creationId xmlns:a16="http://schemas.microsoft.com/office/drawing/2014/main" id="{FA3BEAA4-4A86-42C6-8133-DD19235BD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625" y="5453063"/>
            <a:ext cx="3300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天河二号：</a:t>
            </a:r>
            <a:r>
              <a:rPr lang="en-US" altLang="zh-CN" sz="1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小时</a:t>
            </a:r>
            <a:r>
              <a:rPr lang="en-US" altLang="zh-CN" sz="1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=13</a:t>
            </a:r>
            <a:r>
              <a:rPr lang="zh-CN" altLang="en-US" sz="1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亿人</a:t>
            </a:r>
            <a:r>
              <a:rPr lang="en-US" altLang="zh-CN" sz="1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1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zh-CN" altLang="zh-CN" sz="1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8005" name="Picture 2">
            <a:extLst>
              <a:ext uri="{FF2B5EF4-FFF2-40B4-BE49-F238E27FC236}">
                <a16:creationId xmlns:a16="http://schemas.microsoft.com/office/drawing/2014/main" id="{1EC12947-321E-4B6B-BD10-794941BE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490663"/>
            <a:ext cx="3841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C253D84-3698-483C-8DC8-561D2A944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4450"/>
            <a:ext cx="7772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B0604030504040204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Arial" charset="0"/>
                <a:ea typeface="黑体" pitchFamily="2" charset="-122"/>
              </a:rPr>
              <a:t>计算硬件和能力长足发展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1985997A-77A8-4161-A447-F25064773B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-100013"/>
            <a:ext cx="8229600" cy="1143001"/>
          </a:xfrm>
        </p:spPr>
        <p:txBody>
          <a:bodyPr/>
          <a:lstStyle/>
          <a:p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超级计算使科学变得更直观</a:t>
            </a:r>
          </a:p>
        </p:txBody>
      </p:sp>
      <p:pic>
        <p:nvPicPr>
          <p:cNvPr id="143364" name="Picture 4" descr="Enzo-cube-1">
            <a:extLst>
              <a:ext uri="{FF2B5EF4-FFF2-40B4-BE49-F238E27FC236}">
                <a16:creationId xmlns:a16="http://schemas.microsoft.com/office/drawing/2014/main" id="{E27CCBA6-D5CA-497A-8FD8-FFAD951DB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233997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5" name="Picture 5" descr="glatzmeier-magneticfields">
            <a:extLst>
              <a:ext uri="{FF2B5EF4-FFF2-40B4-BE49-F238E27FC236}">
                <a16:creationId xmlns:a16="http://schemas.microsoft.com/office/drawing/2014/main" id="{AC9E4B2D-CF65-415C-A900-2D0DFFA6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836613"/>
            <a:ext cx="2592388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6" name="Picture 6" descr="hole_surf">
            <a:extLst>
              <a:ext uri="{FF2B5EF4-FFF2-40B4-BE49-F238E27FC236}">
                <a16:creationId xmlns:a16="http://schemas.microsoft.com/office/drawing/2014/main" id="{DD51520A-9BF7-4F9D-A4D4-9D91BBF2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941888"/>
            <a:ext cx="3348037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8" name="Picture 8" descr="Orion_stills">
            <a:extLst>
              <a:ext uri="{FF2B5EF4-FFF2-40B4-BE49-F238E27FC236}">
                <a16:creationId xmlns:a16="http://schemas.microsoft.com/office/drawing/2014/main" id="{39FBCA9F-25F9-4E30-9705-7935628B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835025"/>
            <a:ext cx="4211637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9" name="Picture 9" descr="tornado2">
            <a:extLst>
              <a:ext uri="{FF2B5EF4-FFF2-40B4-BE49-F238E27FC236}">
                <a16:creationId xmlns:a16="http://schemas.microsoft.com/office/drawing/2014/main" id="{0E17F52B-9273-41AE-8707-A58F241B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2997200"/>
            <a:ext cx="3240088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0" name="Picture 10" descr="simmerling-01">
            <a:extLst>
              <a:ext uri="{FF2B5EF4-FFF2-40B4-BE49-F238E27FC236}">
                <a16:creationId xmlns:a16="http://schemas.microsoft.com/office/drawing/2014/main" id="{A03398C9-F4EA-4A4B-8E7A-B9A65ED0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1888"/>
            <a:ext cx="3132138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1" name="Picture 11" descr="turbulence2">
            <a:extLst>
              <a:ext uri="{FF2B5EF4-FFF2-40B4-BE49-F238E27FC236}">
                <a16:creationId xmlns:a16="http://schemas.microsoft.com/office/drawing/2014/main" id="{CB5DC427-434D-45DA-908D-5830D489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7200"/>
            <a:ext cx="3563938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2" name="Picture 12" descr="schulten-01">
            <a:extLst>
              <a:ext uri="{FF2B5EF4-FFF2-40B4-BE49-F238E27FC236}">
                <a16:creationId xmlns:a16="http://schemas.microsoft.com/office/drawing/2014/main" id="{807D730D-608C-48CB-8790-7FCFE3D4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941888"/>
            <a:ext cx="2663825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3" name="Picture 13" descr="卫星烟草斑纹病毒">
            <a:extLst>
              <a:ext uri="{FF2B5EF4-FFF2-40B4-BE49-F238E27FC236}">
                <a16:creationId xmlns:a16="http://schemas.microsoft.com/office/drawing/2014/main" id="{F06AEC75-A835-44E5-8D64-0409AE0B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3017838"/>
            <a:ext cx="2351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60" name="灯片编号占位符 2">
            <a:extLst>
              <a:ext uri="{FF2B5EF4-FFF2-40B4-BE49-F238E27FC236}">
                <a16:creationId xmlns:a16="http://schemas.microsoft.com/office/drawing/2014/main" id="{6B89BFD1-75E7-47B2-AC51-C45C1800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C5AED9-63A1-4B24-AB82-0A4F2F525490}" type="slidenum">
              <a:rPr lang="en-US" altLang="zh-CN" sz="1400" smtClean="0">
                <a:solidFill>
                  <a:srgbClr val="000000"/>
                </a:solidFill>
                <a:ea typeface="PMingLiU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solidFill>
                <a:srgbClr val="000000"/>
              </a:solidFill>
              <a:ea typeface="PMingLiU" panose="02020500000000000000" pitchFamily="18" charset="-120"/>
            </a:endParaRPr>
          </a:p>
        </p:txBody>
      </p:sp>
    </p:spTree>
    <p:custDataLst>
      <p:tags r:id="rId1"/>
    </p:custDataLst>
  </p:cSld>
  <p:clrMapOvr>
    <a:masterClrMapping/>
  </p:clrMapOvr>
  <p:transition advTm="60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9847C11B-1023-46A2-A8FB-E541ED3E1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981450"/>
            <a:ext cx="8001000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zh-CN" sz="1800">
                <a:solidFill>
                  <a:srgbClr val="000000"/>
                </a:solidFill>
                <a:sym typeface="Webdings" panose="05030102010509060703" pitchFamily="18" charset="2"/>
              </a:rPr>
              <a:t></a:t>
            </a:r>
            <a:r>
              <a:rPr lang="zh-CN" altLang="zh-CN" sz="1800">
                <a:solidFill>
                  <a:srgbClr val="000000"/>
                </a:solidFill>
              </a:rPr>
              <a:t> 促进化学界的研究方法和工业界的生产方式不断革新。</a:t>
            </a: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zh-CN" sz="1800">
                <a:solidFill>
                  <a:srgbClr val="000000"/>
                </a:solidFill>
                <a:sym typeface="Webdings" panose="05030102010509060703" pitchFamily="18" charset="2"/>
              </a:rPr>
              <a:t></a:t>
            </a:r>
            <a:r>
              <a:rPr lang="zh-CN" altLang="zh-CN" sz="1800">
                <a:solidFill>
                  <a:srgbClr val="000000"/>
                </a:solidFill>
              </a:rPr>
              <a:t>中科院院士徐光宪先生</a:t>
            </a:r>
            <a:r>
              <a:rPr lang="en-US" altLang="zh-CN" sz="1800">
                <a:solidFill>
                  <a:srgbClr val="000000"/>
                </a:solidFill>
              </a:rPr>
              <a:t>:</a:t>
            </a:r>
            <a:r>
              <a:rPr lang="zh-CN" altLang="zh-CN" sz="1800">
                <a:solidFill>
                  <a:srgbClr val="000000"/>
                </a:solidFill>
              </a:rPr>
              <a:t>“</a:t>
            </a:r>
            <a:r>
              <a:rPr lang="zh-CN" altLang="zh-CN" sz="1800">
                <a:solidFill>
                  <a:srgbClr val="FF0000"/>
                </a:solidFill>
              </a:rPr>
              <a:t>理论化学和计算化学</a:t>
            </a:r>
            <a:r>
              <a:rPr lang="zh-CN" altLang="zh-CN" sz="1800">
                <a:solidFill>
                  <a:srgbClr val="000000"/>
                </a:solidFill>
              </a:rPr>
              <a:t>的基础及应用研究”是21世纪化学的11个突破口之一。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F80854DD-18EB-491A-A69C-39B0DE394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5159375"/>
            <a:ext cx="7981950" cy="10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zh-CN" sz="1800">
                <a:solidFill>
                  <a:srgbClr val="FF0000"/>
                </a:solidFill>
              </a:rPr>
              <a:t>1998年诺贝尔化学奖</a:t>
            </a:r>
            <a:r>
              <a:rPr lang="zh-CN" altLang="zh-CN" sz="1800">
                <a:solidFill>
                  <a:srgbClr val="000000"/>
                </a:solidFill>
              </a:rPr>
              <a:t>颁奖公告：“量子化学已经发展成为广大化学家所使用的工具，将化学带入一个新时代，在这个新时代里实验和理论能够共同协力探讨分子体系的性质。</a:t>
            </a:r>
            <a:r>
              <a:rPr lang="zh-CN" altLang="zh-CN" sz="1800">
                <a:solidFill>
                  <a:srgbClr val="FF0000"/>
                </a:solidFill>
              </a:rPr>
              <a:t>化学不再是纯粹的实验科学</a:t>
            </a:r>
            <a:r>
              <a:rPr lang="zh-CN" altLang="zh-CN" sz="1800">
                <a:solidFill>
                  <a:srgbClr val="000000"/>
                </a:solidFill>
              </a:rPr>
              <a:t>了。” </a:t>
            </a:r>
          </a:p>
        </p:txBody>
      </p:sp>
      <p:pic>
        <p:nvPicPr>
          <p:cNvPr id="131076" name="Picture 2">
            <a:extLst>
              <a:ext uri="{FF2B5EF4-FFF2-40B4-BE49-F238E27FC236}">
                <a16:creationId xmlns:a16="http://schemas.microsoft.com/office/drawing/2014/main" id="{5BABDA0F-31D8-4C1B-8CAE-A11A87A1B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138238"/>
            <a:ext cx="32575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7" name="Picture 3">
            <a:extLst>
              <a:ext uri="{FF2B5EF4-FFF2-40B4-BE49-F238E27FC236}">
                <a16:creationId xmlns:a16="http://schemas.microsoft.com/office/drawing/2014/main" id="{C594B0E5-B438-4CF8-B6C6-E7D6123A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1160463"/>
            <a:ext cx="4487862" cy="248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矩形 1">
            <a:extLst>
              <a:ext uri="{FF2B5EF4-FFF2-40B4-BE49-F238E27FC236}">
                <a16:creationId xmlns:a16="http://schemas.microsoft.com/office/drawing/2014/main" id="{EF7BE41F-D242-452C-B3E2-E619DF842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38" y="420688"/>
            <a:ext cx="8035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400">
                <a:solidFill>
                  <a:srgbClr val="FF0000"/>
                </a:solidFill>
              </a:rPr>
              <a:t>1998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en-US" altLang="zh-CN" sz="2400">
                <a:solidFill>
                  <a:srgbClr val="FF0000"/>
                </a:solidFill>
              </a:rPr>
              <a:t>2013</a:t>
            </a:r>
            <a:r>
              <a:rPr lang="zh-CN" altLang="en-US" sz="2400">
                <a:solidFill>
                  <a:srgbClr val="FF0000"/>
                </a:solidFill>
              </a:rPr>
              <a:t>年诺贝尔化学奖：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密度泛函理论、多尺度模型</a:t>
            </a:r>
            <a:endParaRPr lang="zh-CN" altLang="en-US" sz="24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utoUpdateAnimBg="0"/>
      <p:bldP spid="2355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灯片编号占位符 3">
            <a:extLst>
              <a:ext uri="{FF2B5EF4-FFF2-40B4-BE49-F238E27FC236}">
                <a16:creationId xmlns:a16="http://schemas.microsoft.com/office/drawing/2014/main" id="{9E13F686-E812-4078-9CE6-0E617E8A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6B576C-592C-4A8C-BCB2-F98B05E23B3D}" type="slidenum">
              <a:rPr lang="en-US" altLang="zh-CN" sz="14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15D52850-FA04-462C-AF2A-15937F942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300163"/>
            <a:ext cx="4348163" cy="427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dirty="0">
                <a:solidFill>
                  <a:srgbClr val="000000"/>
                </a:solidFill>
                <a:ea typeface="黑体" panose="02010609060101010101" pitchFamily="49" charset="-122"/>
              </a:rPr>
              <a:t>1. </a:t>
            </a:r>
            <a:r>
              <a:rPr kumimoji="1"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计算结构和性质</a:t>
            </a: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dirty="0">
                <a:solidFill>
                  <a:srgbClr val="000000"/>
                </a:solidFill>
                <a:ea typeface="黑体" panose="02010609060101010101" pitchFamily="49" charset="-122"/>
              </a:rPr>
              <a:t>2. </a:t>
            </a:r>
            <a:r>
              <a:rPr kumimoji="1"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研究反应机理</a:t>
            </a:r>
            <a:endParaRPr kumimoji="1" lang="en-US" altLang="zh-CN" dirty="0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dirty="0">
                <a:solidFill>
                  <a:srgbClr val="3333CC"/>
                </a:solidFill>
                <a:ea typeface="黑体" panose="02010609060101010101" pitchFamily="49" charset="-122"/>
              </a:rPr>
              <a:t>3. </a:t>
            </a:r>
            <a:r>
              <a:rPr kumimoji="1" lang="zh-CN" altLang="en-US" dirty="0">
                <a:solidFill>
                  <a:srgbClr val="3333CC"/>
                </a:solidFill>
                <a:ea typeface="黑体" panose="02010609060101010101" pitchFamily="49" charset="-122"/>
              </a:rPr>
              <a:t>小分子理论设计</a:t>
            </a: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dirty="0">
                <a:solidFill>
                  <a:srgbClr val="3333CC"/>
                </a:solidFill>
                <a:ea typeface="黑体" panose="02010609060101010101" pitchFamily="49" charset="-122"/>
              </a:rPr>
              <a:t>4. </a:t>
            </a:r>
            <a:r>
              <a:rPr kumimoji="1" lang="zh-CN" altLang="en-US" dirty="0">
                <a:solidFill>
                  <a:srgbClr val="3333CC"/>
                </a:solidFill>
                <a:ea typeface="黑体" panose="02010609060101010101" pitchFamily="49" charset="-122"/>
              </a:rPr>
              <a:t>功能材料理论设计</a:t>
            </a:r>
            <a:endParaRPr kumimoji="1" lang="en-US" altLang="zh-CN" dirty="0">
              <a:solidFill>
                <a:srgbClr val="3333CC"/>
              </a:solidFill>
              <a:ea typeface="黑体" panose="02010609060101010101" pitchFamily="49" charset="-122"/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dirty="0">
                <a:solidFill>
                  <a:srgbClr val="3333CC"/>
                </a:solidFill>
                <a:ea typeface="黑体" panose="02010609060101010101" pitchFamily="49" charset="-122"/>
              </a:rPr>
              <a:t>5. </a:t>
            </a:r>
            <a:r>
              <a:rPr kumimoji="1" lang="zh-CN" altLang="en-US" dirty="0">
                <a:solidFill>
                  <a:srgbClr val="3333CC"/>
                </a:solidFill>
                <a:ea typeface="黑体" panose="02010609060101010101" pitchFamily="49" charset="-122"/>
              </a:rPr>
              <a:t>预测新反应、新材料</a:t>
            </a:r>
            <a:endParaRPr kumimoji="1" lang="en-US" altLang="zh-CN" dirty="0">
              <a:solidFill>
                <a:srgbClr val="3333CC"/>
              </a:solidFill>
              <a:ea typeface="黑体" panose="02010609060101010101" pitchFamily="49" charset="-122"/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ea typeface="黑体" panose="02010609060101010101" pitchFamily="49" charset="-122"/>
              </a:rPr>
              <a:t>6. </a:t>
            </a:r>
            <a:r>
              <a:rPr kumimoji="1"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化学“全息照相”</a:t>
            </a:r>
          </a:p>
        </p:txBody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9E00655C-F6E4-4BFE-88D5-30ACEB500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377825"/>
            <a:ext cx="47164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计算化学（催化）应用：</a:t>
            </a:r>
          </a:p>
        </p:txBody>
      </p:sp>
      <p:sp>
        <p:nvSpPr>
          <p:cNvPr id="132101" name="Rectangle 2">
            <a:extLst>
              <a:ext uri="{FF2B5EF4-FFF2-40B4-BE49-F238E27FC236}">
                <a16:creationId xmlns:a16="http://schemas.microsoft.com/office/drawing/2014/main" id="{D82B395B-E801-4DB3-8E1E-6A6243EB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5" y="1717675"/>
            <a:ext cx="1212850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>
                <a:solidFill>
                  <a:srgbClr val="3333CC"/>
                </a:solidFill>
                <a:ea typeface="黑体" panose="02010609060101010101" pitchFamily="49" charset="-122"/>
              </a:rPr>
              <a:t>理解</a:t>
            </a:r>
          </a:p>
        </p:txBody>
      </p:sp>
      <p:sp>
        <p:nvSpPr>
          <p:cNvPr id="132102" name="Rectangle 2">
            <a:extLst>
              <a:ext uri="{FF2B5EF4-FFF2-40B4-BE49-F238E27FC236}">
                <a16:creationId xmlns:a16="http://schemas.microsoft.com/office/drawing/2014/main" id="{775685F0-E784-46AA-AB35-0CDCEFE87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675" y="2976563"/>
            <a:ext cx="1214438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>
                <a:solidFill>
                  <a:srgbClr val="3333CC"/>
                </a:solidFill>
                <a:ea typeface="黑体" panose="02010609060101010101" pitchFamily="49" charset="-122"/>
              </a:rPr>
              <a:t>预测</a:t>
            </a:r>
          </a:p>
        </p:txBody>
      </p:sp>
      <p:sp>
        <p:nvSpPr>
          <p:cNvPr id="132103" name="Rectangle 2">
            <a:extLst>
              <a:ext uri="{FF2B5EF4-FFF2-40B4-BE49-F238E27FC236}">
                <a16:creationId xmlns:a16="http://schemas.microsoft.com/office/drawing/2014/main" id="{2E7D9282-A8D6-44AE-89F9-DAC9D08B1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5" y="4138613"/>
            <a:ext cx="121285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>
                <a:solidFill>
                  <a:srgbClr val="3333CC"/>
                </a:solidFill>
                <a:ea typeface="黑体" panose="02010609060101010101" pitchFamily="49" charset="-122"/>
              </a:rPr>
              <a:t>设计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>
            <a:extLst>
              <a:ext uri="{FF2B5EF4-FFF2-40B4-BE49-F238E27FC236}">
                <a16:creationId xmlns:a16="http://schemas.microsoft.com/office/drawing/2014/main" id="{796B1332-539B-4B6F-BB17-452166193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638" y="185738"/>
            <a:ext cx="4968875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催化化学的重要性</a:t>
            </a:r>
            <a:endParaRPr kumimoji="1" lang="en-GB" altLang="zh-CN" sz="2800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8365A38-EFBB-4F8A-A39F-FFC4EF2D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1989138"/>
            <a:ext cx="2736850" cy="28098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E9CF5-002E-4D3E-9A88-7AC0684A5D2E}"/>
              </a:ext>
            </a:extLst>
          </p:cNvPr>
          <p:cNvSpPr txBox="1"/>
          <p:nvPr/>
        </p:nvSpPr>
        <p:spPr>
          <a:xfrm>
            <a:off x="4787900" y="1157288"/>
            <a:ext cx="1871663" cy="563562"/>
          </a:xfrm>
          <a:prstGeom prst="rect">
            <a:avLst/>
          </a:prstGeom>
          <a:solidFill>
            <a:srgbClr val="E9AB9F"/>
          </a:solidFill>
          <a:ln w="25400">
            <a:noFill/>
          </a:ln>
        </p:spPr>
        <p:txBody>
          <a:bodyPr tIns="90000" bIns="108000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kumimoji="1" lang="zh-CN" altLang="en-US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charset="0"/>
                <a:ea typeface="黑体" pitchFamily="2" charset="-122"/>
              </a:rPr>
              <a:t>催化化学</a:t>
            </a:r>
          </a:p>
        </p:txBody>
      </p:sp>
      <p:sp>
        <p:nvSpPr>
          <p:cNvPr id="101381" name="TextBox 21">
            <a:extLst>
              <a:ext uri="{FF2B5EF4-FFF2-40B4-BE49-F238E27FC236}">
                <a16:creationId xmlns:a16="http://schemas.microsoft.com/office/drawing/2014/main" id="{323A0A2C-9B2A-4D6E-A566-074558EB1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989138"/>
            <a:ext cx="1565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国民生产总值</a:t>
            </a:r>
          </a:p>
        </p:txBody>
      </p:sp>
      <p:sp>
        <p:nvSpPr>
          <p:cNvPr id="101382" name="Rectangle 548882">
            <a:extLst>
              <a:ext uri="{FF2B5EF4-FFF2-40B4-BE49-F238E27FC236}">
                <a16:creationId xmlns:a16="http://schemas.microsoft.com/office/drawing/2014/main" id="{8F57D2EC-9E75-4235-BC82-331BEF6A8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3286125"/>
            <a:ext cx="1800225" cy="18002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1383" name="Rectangle 56">
            <a:extLst>
              <a:ext uri="{FF2B5EF4-FFF2-40B4-BE49-F238E27FC236}">
                <a16:creationId xmlns:a16="http://schemas.microsoft.com/office/drawing/2014/main" id="{56E1A604-7C08-4829-B891-FF9FF4EB8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8" y="3286125"/>
            <a:ext cx="1800225" cy="18002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1384" name="Rectangle 57">
            <a:extLst>
              <a:ext uri="{FF2B5EF4-FFF2-40B4-BE49-F238E27FC236}">
                <a16:creationId xmlns:a16="http://schemas.microsoft.com/office/drawing/2014/main" id="{F8016809-FDEF-4FD0-AEB6-1307FB6B4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3286125"/>
            <a:ext cx="1800225" cy="18002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1385" name="TextBox 58">
            <a:extLst>
              <a:ext uri="{FF2B5EF4-FFF2-40B4-BE49-F238E27FC236}">
                <a16:creationId xmlns:a16="http://schemas.microsoft.com/office/drawing/2014/main" id="{6CD04CC9-7C4A-4A08-AC39-69D43C572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4606925"/>
            <a:ext cx="1800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863D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能源化工</a:t>
            </a:r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5B722B53-F1BF-4DA9-A4AA-FA4D5971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6238" y="3286125"/>
            <a:ext cx="1800225" cy="12160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1387" name="Picture 548884">
            <a:extLst>
              <a:ext uri="{FF2B5EF4-FFF2-40B4-BE49-F238E27FC236}">
                <a16:creationId xmlns:a16="http://schemas.microsoft.com/office/drawing/2014/main" id="{2310F915-D0E8-4EA7-A954-41DB017E6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286125"/>
            <a:ext cx="1800225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8" name="TextBox 61">
            <a:extLst>
              <a:ext uri="{FF2B5EF4-FFF2-40B4-BE49-F238E27FC236}">
                <a16:creationId xmlns:a16="http://schemas.microsoft.com/office/drawing/2014/main" id="{DADEA3F3-17A5-4DAD-9D02-3827DB059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38" y="4606925"/>
            <a:ext cx="1800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863D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环境治理</a:t>
            </a:r>
          </a:p>
        </p:txBody>
      </p:sp>
      <p:cxnSp>
        <p:nvCxnSpPr>
          <p:cNvPr id="15383" name="Straight Connector 21">
            <a:extLst>
              <a:ext uri="{FF2B5EF4-FFF2-40B4-BE49-F238E27FC236}">
                <a16:creationId xmlns:a16="http://schemas.microsoft.com/office/drawing/2014/main" id="{A7D6861B-E141-413C-8B86-5E1DB0CEC24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06600" y="1441450"/>
            <a:ext cx="693738" cy="1123950"/>
          </a:xfrm>
          <a:prstGeom prst="line">
            <a:avLst/>
          </a:prstGeom>
          <a:noFill/>
          <a:ln w="12700">
            <a:solidFill>
              <a:srgbClr val="606060"/>
            </a:solidFill>
            <a:round/>
            <a:headEnd/>
            <a:tailEnd/>
          </a:ln>
          <a:effectLst/>
        </p:spPr>
      </p:cxnSp>
      <p:cxnSp>
        <p:nvCxnSpPr>
          <p:cNvPr id="15384" name="Straight Connector 22">
            <a:extLst>
              <a:ext uri="{FF2B5EF4-FFF2-40B4-BE49-F238E27FC236}">
                <a16:creationId xmlns:a16="http://schemas.microsoft.com/office/drawing/2014/main" id="{647F83ED-CBBA-4DE9-8730-0F400CA2EB7D}"/>
              </a:ext>
            </a:extLst>
          </p:cNvPr>
          <p:cNvCxnSpPr>
            <a:cxnSpLocks noChangeShapeType="1"/>
            <a:endCxn id="10" idx="1"/>
          </p:cNvCxnSpPr>
          <p:nvPr/>
        </p:nvCxnSpPr>
        <p:spPr bwMode="auto">
          <a:xfrm>
            <a:off x="2700338" y="1439863"/>
            <a:ext cx="2087562" cy="0"/>
          </a:xfrm>
          <a:prstGeom prst="line">
            <a:avLst/>
          </a:prstGeom>
          <a:noFill/>
          <a:ln w="12700">
            <a:solidFill>
              <a:srgbClr val="606060"/>
            </a:solidFill>
            <a:round/>
            <a:headEnd/>
            <a:tailEnd/>
          </a:ln>
          <a:effectLst/>
        </p:spPr>
      </p:cxnSp>
      <p:pic>
        <p:nvPicPr>
          <p:cNvPr id="101391" name="Picture 49">
            <a:extLst>
              <a:ext uri="{FF2B5EF4-FFF2-40B4-BE49-F238E27FC236}">
                <a16:creationId xmlns:a16="http://schemas.microsoft.com/office/drawing/2014/main" id="{74CB719C-8DFF-4D37-AABF-4E61574EC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63900"/>
            <a:ext cx="1800225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92" name="TextBox 87">
            <a:extLst>
              <a:ext uri="{FF2B5EF4-FFF2-40B4-BE49-F238E27FC236}">
                <a16:creationId xmlns:a16="http://schemas.microsoft.com/office/drawing/2014/main" id="{E078E2DD-79C1-4AB2-864B-5B3C227E0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630738"/>
            <a:ext cx="1800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863D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化学品生产</a:t>
            </a:r>
          </a:p>
        </p:txBody>
      </p:sp>
      <p:sp>
        <p:nvSpPr>
          <p:cNvPr id="101393" name="TextBox 25">
            <a:extLst>
              <a:ext uri="{FF2B5EF4-FFF2-40B4-BE49-F238E27FC236}">
                <a16:creationId xmlns:a16="http://schemas.microsoft.com/office/drawing/2014/main" id="{211CE551-75C4-4F98-829C-2217C11B6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5570538"/>
            <a:ext cx="7056438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6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~85%</a:t>
            </a:r>
            <a:r>
              <a:rPr lang="zh-CN" altLang="en-US" sz="26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化学过程涉及催化反应，其核心是催化剂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296302F0-1B0D-4A6E-BB98-D6491E648076}"/>
              </a:ext>
            </a:extLst>
          </p:cNvPr>
          <p:cNvSpPr/>
          <p:nvPr/>
        </p:nvSpPr>
        <p:spPr bwMode="auto">
          <a:xfrm>
            <a:off x="2916238" y="1755775"/>
            <a:ext cx="5614987" cy="1530350"/>
          </a:xfrm>
          <a:prstGeom prst="triangl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1395" name="Group 24">
            <a:extLst>
              <a:ext uri="{FF2B5EF4-FFF2-40B4-BE49-F238E27FC236}">
                <a16:creationId xmlns:a16="http://schemas.microsoft.com/office/drawing/2014/main" id="{7492B942-112A-4055-BBB1-7C4480C66A48}"/>
              </a:ext>
            </a:extLst>
          </p:cNvPr>
          <p:cNvGrpSpPr>
            <a:grpSpLocks/>
          </p:cNvGrpSpPr>
          <p:nvPr/>
        </p:nvGrpSpPr>
        <p:grpSpPr bwMode="auto">
          <a:xfrm>
            <a:off x="2555875" y="1989138"/>
            <a:ext cx="1093788" cy="620712"/>
            <a:chOff x="1610" y="1253"/>
            <a:chExt cx="689" cy="391"/>
          </a:xfrm>
        </p:grpSpPr>
        <p:sp>
          <p:nvSpPr>
            <p:cNvPr id="29" name="矩形标注 6224">
              <a:extLst>
                <a:ext uri="{FF2B5EF4-FFF2-40B4-BE49-F238E27FC236}">
                  <a16:creationId xmlns:a16="http://schemas.microsoft.com/office/drawing/2014/main" id="{EFAEE02B-B55C-4F73-A174-54E5349D5812}"/>
                </a:ext>
              </a:extLst>
            </p:cNvPr>
            <p:cNvSpPr/>
            <p:nvPr/>
          </p:nvSpPr>
          <p:spPr bwMode="auto">
            <a:xfrm>
              <a:off x="1641" y="1253"/>
              <a:ext cx="646" cy="391"/>
            </a:xfrm>
            <a:prstGeom prst="wedgeRectCallout">
              <a:avLst>
                <a:gd name="adj1" fmla="val -94888"/>
                <a:gd name="adj2" fmla="val 58451"/>
              </a:avLst>
            </a:prstGeom>
            <a:solidFill>
              <a:srgbClr val="C000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kumimoji="1"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01398" name="TextBox 22">
              <a:extLst>
                <a:ext uri="{FF2B5EF4-FFF2-40B4-BE49-F238E27FC236}">
                  <a16:creationId xmlns:a16="http://schemas.microsoft.com/office/drawing/2014/main" id="{5695D679-3820-4842-93BC-1A5380DA7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284"/>
              <a:ext cx="68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~13</a:t>
              </a:r>
              <a:r>
                <a:rPr lang="zh-CN" altLang="en-US" sz="14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万亿元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(2012</a:t>
              </a:r>
              <a:r>
                <a:rPr lang="zh-CN" altLang="en-US" sz="14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年）</a:t>
              </a:r>
            </a:p>
          </p:txBody>
        </p:sp>
      </p:grpSp>
      <p:sp>
        <p:nvSpPr>
          <p:cNvPr id="22" name="Text Box 2">
            <a:extLst>
              <a:ext uri="{FF2B5EF4-FFF2-40B4-BE49-F238E27FC236}">
                <a16:creationId xmlns:a16="http://schemas.microsoft.com/office/drawing/2014/main" id="{EEE5EF8C-9C84-4506-A6DA-B2A0E6670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6132513"/>
            <a:ext cx="4968875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催化：交叉学科</a:t>
            </a:r>
            <a:endParaRPr kumimoji="1" lang="en-GB" altLang="zh-CN" sz="2800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0299C1AA-B835-4A29-A914-C491AE91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785813"/>
            <a:ext cx="7380288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(a) </a:t>
            </a:r>
            <a:r>
              <a:rPr kumimoji="1"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分子、团簇等小体系</a:t>
            </a:r>
            <a:endParaRPr kumimoji="1"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1.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几何结构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 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分子轨道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 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电荷密度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 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偶极矩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 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生成热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质子亲和势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 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电离能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电子亲和能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热力学数据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 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垂直激发能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溶剂化自由能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物质的酸性</a:t>
            </a:r>
            <a:r>
              <a:rPr kumimoji="1" lang="en-US" altLang="zh-CN" sz="1800" dirty="0" err="1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pKa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 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芳香性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磁性质等等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...... </a:t>
            </a:r>
          </a:p>
          <a:p>
            <a:pPr eaLnBrk="1" hangingPunct="1">
              <a:spcBef>
                <a:spcPts val="2400"/>
              </a:spcBef>
              <a:buFontTx/>
              <a:buNone/>
            </a:pP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2.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可计算红外光谱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拉曼光谱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紫外可见光谱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,NMR</a:t>
            </a:r>
            <a:r>
              <a:rPr kumimoji="1" lang="zh-CN" altLang="en-US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谱</a:t>
            </a:r>
            <a:r>
              <a:rPr kumimoji="1" lang="en-US" altLang="zh-CN" sz="1800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……</a:t>
            </a:r>
          </a:p>
        </p:txBody>
      </p:sp>
      <p:sp>
        <p:nvSpPr>
          <p:cNvPr id="133123" name="Rectangle 6">
            <a:extLst>
              <a:ext uri="{FF2B5EF4-FFF2-40B4-BE49-F238E27FC236}">
                <a16:creationId xmlns:a16="http://schemas.microsoft.com/office/drawing/2014/main" id="{2E50D764-BD67-4D9C-A673-E739FA047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3386138"/>
            <a:ext cx="697071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示例：化合物性质的预测</a:t>
            </a:r>
          </a:p>
        </p:txBody>
      </p:sp>
      <p:graphicFrame>
        <p:nvGraphicFramePr>
          <p:cNvPr id="133124" name="Object 11">
            <a:extLst>
              <a:ext uri="{FF2B5EF4-FFF2-40B4-BE49-F238E27FC236}">
                <a16:creationId xmlns:a16="http://schemas.microsoft.com/office/drawing/2014/main" id="{E014EAD2-FE9F-4217-B346-EFA43DB4F9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863" y="3978275"/>
          <a:ext cx="3357562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1" name="CS ChemDraw Drawing" r:id="rId4" imgW="6896100" imgH="3219450" progId="ChemDraw.Document.6.0">
                  <p:embed/>
                </p:oleObj>
              </mc:Choice>
              <mc:Fallback>
                <p:oleObj name="CS ChemDraw Drawing" r:id="rId4" imgW="6896100" imgH="321945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3978275"/>
                        <a:ext cx="3357562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5" name="Text Box 13">
            <a:extLst>
              <a:ext uri="{FF2B5EF4-FFF2-40B4-BE49-F238E27FC236}">
                <a16:creationId xmlns:a16="http://schemas.microsoft.com/office/drawing/2014/main" id="{A64401A6-7027-4F77-9FF2-725CA629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5668963"/>
            <a:ext cx="1266825" cy="79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66FFCC"/>
                </a:solidFill>
                <a:miter lim="800000"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80000" bIns="180000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3333CC"/>
                </a:solidFill>
              </a:rPr>
              <a:t>苯甲酸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2F24623-A1EB-486E-B8E6-3752A010E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3895725"/>
            <a:ext cx="4195762" cy="203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kumimoji="1" lang="zh-CN" altLang="en-US" sz="1800">
                <a:solidFill>
                  <a:srgbClr val="000000"/>
                </a:solidFill>
              </a:rPr>
              <a:t>它的键长、键角分别是多少 </a:t>
            </a:r>
            <a:r>
              <a:rPr kumimoji="1" lang="en-US" altLang="zh-CN" sz="1800">
                <a:solidFill>
                  <a:srgbClr val="000000"/>
                </a:solidFill>
              </a:rPr>
              <a:t>?</a:t>
            </a:r>
          </a:p>
          <a:p>
            <a:pPr eaLnBrk="1" hangingPunct="1">
              <a:spcBef>
                <a:spcPct val="50000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kumimoji="1" lang="zh-CN" altLang="en-US" sz="1800">
                <a:solidFill>
                  <a:srgbClr val="000000"/>
                </a:solidFill>
              </a:rPr>
              <a:t>它有异构体吗 </a:t>
            </a:r>
            <a:r>
              <a:rPr kumimoji="1" lang="en-US" altLang="zh-CN" sz="1800">
                <a:solidFill>
                  <a:srgbClr val="000000"/>
                </a:solidFill>
              </a:rPr>
              <a:t>?</a:t>
            </a:r>
          </a:p>
          <a:p>
            <a:pPr eaLnBrk="1" hangingPunct="1">
              <a:spcBef>
                <a:spcPct val="50000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kumimoji="1" lang="zh-CN" altLang="en-US" sz="1800">
                <a:solidFill>
                  <a:srgbClr val="000000"/>
                </a:solidFill>
              </a:rPr>
              <a:t>哪个异构体更稳定</a:t>
            </a:r>
            <a:r>
              <a:rPr kumimoji="1" lang="en-US" altLang="zh-CN" sz="1800">
                <a:solidFill>
                  <a:srgbClr val="000000"/>
                </a:solidFill>
              </a:rPr>
              <a:t>?</a:t>
            </a:r>
          </a:p>
          <a:p>
            <a:pPr eaLnBrk="1" hangingPunct="1">
              <a:spcBef>
                <a:spcPct val="50000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kumimoji="1" lang="zh-CN" altLang="en-US" sz="1800">
                <a:solidFill>
                  <a:srgbClr val="000000"/>
                </a:solidFill>
              </a:rPr>
              <a:t>光照射后发射荧光还是 磷光</a:t>
            </a:r>
            <a:r>
              <a:rPr kumimoji="1" lang="en-US" altLang="zh-CN" sz="1800">
                <a:solidFill>
                  <a:srgbClr val="000000"/>
                </a:solidFill>
              </a:rPr>
              <a:t>?</a:t>
            </a:r>
          </a:p>
          <a:p>
            <a:pPr eaLnBrk="1" hangingPunct="1">
              <a:spcBef>
                <a:spcPct val="50000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kumimoji="1" lang="zh-CN" altLang="en-US" sz="1800">
                <a:solidFill>
                  <a:srgbClr val="000000"/>
                </a:solidFill>
              </a:rPr>
              <a:t>需要多少</a:t>
            </a:r>
            <a:r>
              <a:rPr kumimoji="1" lang="en-US" altLang="zh-CN" sz="1800">
                <a:solidFill>
                  <a:srgbClr val="000000"/>
                </a:solidFill>
              </a:rPr>
              <a:t>nm</a:t>
            </a:r>
            <a:r>
              <a:rPr kumimoji="1" lang="zh-CN" altLang="en-US" sz="1800">
                <a:solidFill>
                  <a:srgbClr val="000000"/>
                </a:solidFill>
              </a:rPr>
              <a:t>的光才能发生光 分解 </a:t>
            </a:r>
            <a:r>
              <a:rPr kumimoji="1" lang="en-US" altLang="zh-CN" sz="180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33127" name="矩形 1">
            <a:extLst>
              <a:ext uri="{FF2B5EF4-FFF2-40B4-BE49-F238E27FC236}">
                <a16:creationId xmlns:a16="http://schemas.microsoft.com/office/drawing/2014/main" id="{D35F5EBE-CDE7-498C-90DA-2286308D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266700"/>
            <a:ext cx="203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i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通过计算可得到：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1">
            <a:extLst>
              <a:ext uri="{FF2B5EF4-FFF2-40B4-BE49-F238E27FC236}">
                <a16:creationId xmlns:a16="http://schemas.microsoft.com/office/drawing/2014/main" id="{7430A11D-E8A0-4A8F-A61A-D94620F7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387475"/>
            <a:ext cx="3033713" cy="21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47" name="Picture 3" descr="1">
            <a:extLst>
              <a:ext uri="{FF2B5EF4-FFF2-40B4-BE49-F238E27FC236}">
                <a16:creationId xmlns:a16="http://schemas.microsoft.com/office/drawing/2014/main" id="{33D4EA43-0FDA-48F1-A12B-B4A59F71F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387475"/>
            <a:ext cx="3033713" cy="21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48" name="Picture 4" descr="1">
            <a:extLst>
              <a:ext uri="{FF2B5EF4-FFF2-40B4-BE49-F238E27FC236}">
                <a16:creationId xmlns:a16="http://schemas.microsoft.com/office/drawing/2014/main" id="{B615F166-1C2E-4E62-A8D7-DC6527B72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4121150"/>
            <a:ext cx="30353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149" name="Text Box 5">
            <a:extLst>
              <a:ext uri="{FF2B5EF4-FFF2-40B4-BE49-F238E27FC236}">
                <a16:creationId xmlns:a16="http://schemas.microsoft.com/office/drawing/2014/main" id="{4EDA62AA-6759-4AA0-99C8-D4D484C62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3505200"/>
            <a:ext cx="1014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3D </a:t>
            </a:r>
            <a:r>
              <a:rPr lang="zh-CN" altLang="en-US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表面</a:t>
            </a:r>
          </a:p>
        </p:txBody>
      </p:sp>
      <p:sp>
        <p:nvSpPr>
          <p:cNvPr id="134150" name="Text Box 6">
            <a:extLst>
              <a:ext uri="{FF2B5EF4-FFF2-40B4-BE49-F238E27FC236}">
                <a16:creationId xmlns:a16="http://schemas.microsoft.com/office/drawing/2014/main" id="{39F0B6BC-13CC-4E8A-9875-3D2BA0177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3571875"/>
            <a:ext cx="17002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3D </a:t>
            </a:r>
            <a:r>
              <a:rPr lang="zh-CN" altLang="en-US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静电势表面</a:t>
            </a:r>
          </a:p>
        </p:txBody>
      </p:sp>
      <p:pic>
        <p:nvPicPr>
          <p:cNvPr id="134151" name="Picture 7" descr="1">
            <a:extLst>
              <a:ext uri="{FF2B5EF4-FFF2-40B4-BE49-F238E27FC236}">
                <a16:creationId xmlns:a16="http://schemas.microsoft.com/office/drawing/2014/main" id="{B393EDA1-D49A-4BD1-A3E4-3299FE39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4121150"/>
            <a:ext cx="30353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152" name="Text Box 8">
            <a:extLst>
              <a:ext uri="{FF2B5EF4-FFF2-40B4-BE49-F238E27FC236}">
                <a16:creationId xmlns:a16="http://schemas.microsoft.com/office/drawing/2014/main" id="{0ACA58F0-E831-49C8-84ED-966B96977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6307138"/>
            <a:ext cx="1700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3D </a:t>
            </a:r>
            <a:r>
              <a:rPr lang="zh-CN" altLang="en-US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总电荷密度</a:t>
            </a:r>
          </a:p>
        </p:txBody>
      </p:sp>
      <p:sp>
        <p:nvSpPr>
          <p:cNvPr id="134153" name="Text Box 9">
            <a:extLst>
              <a:ext uri="{FF2B5EF4-FFF2-40B4-BE49-F238E27FC236}">
                <a16:creationId xmlns:a16="http://schemas.microsoft.com/office/drawing/2014/main" id="{C577CCC0-4DDF-4A6A-AC62-2D9E3660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3438" y="6307138"/>
            <a:ext cx="1700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2D </a:t>
            </a:r>
            <a:r>
              <a:rPr lang="zh-CN" altLang="en-US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静电势表面</a:t>
            </a:r>
          </a:p>
        </p:txBody>
      </p:sp>
      <p:sp>
        <p:nvSpPr>
          <p:cNvPr id="134154" name="Text Box 10">
            <a:extLst>
              <a:ext uri="{FF2B5EF4-FFF2-40B4-BE49-F238E27FC236}">
                <a16:creationId xmlns:a16="http://schemas.microsoft.com/office/drawing/2014/main" id="{4CD41F33-D40B-4C2A-B766-46D69843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411163"/>
            <a:ext cx="22590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0">
                <a:solidFill>
                  <a:srgbClr val="3333CC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rPr>
              <a:t>Property</a:t>
            </a:r>
          </a:p>
        </p:txBody>
      </p:sp>
      <p:pic>
        <p:nvPicPr>
          <p:cNvPr id="134155" name="Picture 2" descr="1">
            <a:extLst>
              <a:ext uri="{FF2B5EF4-FFF2-40B4-BE49-F238E27FC236}">
                <a16:creationId xmlns:a16="http://schemas.microsoft.com/office/drawing/2014/main" id="{78E66CBA-7038-46FD-A8B8-663C01D0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1389063"/>
            <a:ext cx="3035300" cy="218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156" name="Text Box 5">
            <a:extLst>
              <a:ext uri="{FF2B5EF4-FFF2-40B4-BE49-F238E27FC236}">
                <a16:creationId xmlns:a16="http://schemas.microsoft.com/office/drawing/2014/main" id="{944CBCC5-654D-4F92-81BD-C4ED57682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163" y="3506788"/>
            <a:ext cx="1012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3D </a:t>
            </a:r>
            <a:r>
              <a:rPr lang="zh-CN" altLang="en-US" sz="1800" b="0">
                <a:solidFill>
                  <a:srgbClr val="3333CC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表面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灯片编号占位符 1">
            <a:extLst>
              <a:ext uri="{FF2B5EF4-FFF2-40B4-BE49-F238E27FC236}">
                <a16:creationId xmlns:a16="http://schemas.microsoft.com/office/drawing/2014/main" id="{71AFCD5D-E3C9-4A9A-854C-22142BC86C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CF7E129-CEFB-40E8-9020-E73A18645E92}" type="slidenum">
              <a:rPr lang="en-US" altLang="zh-CN" b="0" smtClean="0">
                <a:solidFill>
                  <a:srgbClr val="000000"/>
                </a:solidFill>
              </a:rPr>
              <a:pPr/>
              <a:t>32</a:t>
            </a:fld>
            <a:endParaRPr lang="en-US" altLang="zh-CN" b="0">
              <a:solidFill>
                <a:srgbClr val="000000"/>
              </a:solidFill>
            </a:endParaRPr>
          </a:p>
        </p:txBody>
      </p:sp>
      <p:pic>
        <p:nvPicPr>
          <p:cNvPr id="135171" name="Picture 3" descr="1">
            <a:extLst>
              <a:ext uri="{FF2B5EF4-FFF2-40B4-BE49-F238E27FC236}">
                <a16:creationId xmlns:a16="http://schemas.microsoft.com/office/drawing/2014/main" id="{284D7B58-6308-46A2-B62A-621D9104A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762375"/>
            <a:ext cx="3598863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BCA282C2-5060-45AF-8944-A230A2027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4513"/>
            <a:ext cx="1944687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"/>
              </a:rPr>
              <a:t>Orbital</a:t>
            </a:r>
            <a:endParaRPr lang="en-US" altLang="zh-CN" b="0" dirty="0">
              <a:solidFill>
                <a:srgbClr val="3333CC"/>
              </a:solidFill>
              <a:latin typeface="Comic Sans MS" pitchFamily="66" charset="0"/>
              <a:ea typeface=""/>
            </a:endParaRPr>
          </a:p>
        </p:txBody>
      </p:sp>
      <p:pic>
        <p:nvPicPr>
          <p:cNvPr id="135173" name="Picture 5" descr="1">
            <a:extLst>
              <a:ext uri="{FF2B5EF4-FFF2-40B4-BE49-F238E27FC236}">
                <a16:creationId xmlns:a16="http://schemas.microsoft.com/office/drawing/2014/main" id="{4803BFFE-1DC8-407E-BB1E-BA45580B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444625"/>
            <a:ext cx="3605213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4" name="Picture 2" descr="1">
            <a:extLst>
              <a:ext uri="{FF2B5EF4-FFF2-40B4-BE49-F238E27FC236}">
                <a16:creationId xmlns:a16="http://schemas.microsoft.com/office/drawing/2014/main" id="{2E70DD36-6006-49DF-B735-A83867DF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63" y="1231900"/>
            <a:ext cx="33178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Vibration.avi">
            <a:hlinkClick r:id="" action="ppaction://media"/>
            <a:extLst>
              <a:ext uri="{FF2B5EF4-FFF2-40B4-BE49-F238E27FC236}">
                <a16:creationId xmlns:a16="http://schemas.microsoft.com/office/drawing/2014/main" id="{D73046ED-6599-4378-A08E-0E811237466B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63" y="4070350"/>
            <a:ext cx="3317875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3BE0E0C1-FEF3-4326-B0D0-214D7F000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3038" y="484188"/>
            <a:ext cx="5138737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"/>
              </a:rPr>
              <a:t>Electronic Spectrum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灯片编号占位符 1">
            <a:extLst>
              <a:ext uri="{FF2B5EF4-FFF2-40B4-BE49-F238E27FC236}">
                <a16:creationId xmlns:a16="http://schemas.microsoft.com/office/drawing/2014/main" id="{D8E71A8F-7EA2-4C2D-A869-072774F297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1E3244-101A-47DE-B89C-77E3F5E0E84A}" type="slidenum">
              <a:rPr lang="en-US" altLang="zh-CN" b="0" smtClean="0">
                <a:solidFill>
                  <a:srgbClr val="000000"/>
                </a:solidFill>
              </a:rPr>
              <a:pPr/>
              <a:t>33</a:t>
            </a:fld>
            <a:endParaRPr lang="en-US" altLang="zh-CN" b="0">
              <a:solidFill>
                <a:srgbClr val="000000"/>
              </a:solidFill>
            </a:endParaRPr>
          </a:p>
        </p:txBody>
      </p:sp>
      <p:pic>
        <p:nvPicPr>
          <p:cNvPr id="136195" name="Picture 2" descr="1">
            <a:extLst>
              <a:ext uri="{FF2B5EF4-FFF2-40B4-BE49-F238E27FC236}">
                <a16:creationId xmlns:a16="http://schemas.microsoft.com/office/drawing/2014/main" id="{34B64539-BDCE-4D60-82F7-B4F286BE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4608513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MD.avi">
            <a:hlinkClick r:id="" action="ppaction://media"/>
            <a:extLst>
              <a:ext uri="{FF2B5EF4-FFF2-40B4-BE49-F238E27FC236}">
                <a16:creationId xmlns:a16="http://schemas.microsoft.com/office/drawing/2014/main" id="{987903E5-6DE8-48E0-B772-8F00BE0980A1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630488"/>
            <a:ext cx="4895850" cy="408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1">
            <a:extLst>
              <a:ext uri="{FF2B5EF4-FFF2-40B4-BE49-F238E27FC236}">
                <a16:creationId xmlns:a16="http://schemas.microsoft.com/office/drawing/2014/main" id="{28E70758-781D-4C6E-8969-1C646FB13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229225"/>
            <a:ext cx="1712913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9B5F6F3C-96F9-4F13-A287-B5B19AF7D42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511300" y="4113213"/>
            <a:ext cx="1800225" cy="431800"/>
          </a:xfrm>
          <a:prstGeom prst="rightArrow">
            <a:avLst>
              <a:gd name="adj1" fmla="val 50000"/>
              <a:gd name="adj2" fmla="val 1042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F72B399-38C9-4F03-804C-08B523ACA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600" y="338138"/>
            <a:ext cx="4978400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"/>
              </a:rPr>
              <a:t>Molecular Dynamics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 nodeType="clickPar">
                      <p:stCondLst>
                        <p:cond delay="0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灯片编号占位符 1">
            <a:extLst>
              <a:ext uri="{FF2B5EF4-FFF2-40B4-BE49-F238E27FC236}">
                <a16:creationId xmlns:a16="http://schemas.microsoft.com/office/drawing/2014/main" id="{FE95DCAA-B06B-4544-A624-B14C200B5A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DC39F33-2796-4383-969B-F21B69F6A374}" type="slidenum">
              <a:rPr lang="en-US" altLang="zh-CN" b="0" smtClean="0">
                <a:solidFill>
                  <a:srgbClr val="000000"/>
                </a:solidFill>
              </a:rPr>
              <a:pPr/>
              <a:t>34</a:t>
            </a:fld>
            <a:endParaRPr lang="en-US" altLang="zh-CN" b="0">
              <a:solidFill>
                <a:srgbClr val="000000"/>
              </a:solidFill>
            </a:endParaRPr>
          </a:p>
        </p:txBody>
      </p:sp>
      <p:pic>
        <p:nvPicPr>
          <p:cNvPr id="137219" name="图片 1">
            <a:extLst>
              <a:ext uri="{FF2B5EF4-FFF2-40B4-BE49-F238E27FC236}">
                <a16:creationId xmlns:a16="http://schemas.microsoft.com/office/drawing/2014/main" id="{CE5AF6E0-022B-4CF8-9ABC-D2EFB693D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695575"/>
            <a:ext cx="42894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0" name="图片 2">
            <a:extLst>
              <a:ext uri="{FF2B5EF4-FFF2-40B4-BE49-F238E27FC236}">
                <a16:creationId xmlns:a16="http://schemas.microsoft.com/office/drawing/2014/main" id="{A8C2328E-42DC-41B8-94FE-14C0911C0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2676525"/>
            <a:ext cx="3644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A0746365-BB74-4A0D-8965-03B997CD8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404813"/>
            <a:ext cx="7794625" cy="12731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defTabSz="45720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"/>
              </a:rPr>
              <a:t>Molecular Dynamics Simulation</a:t>
            </a:r>
            <a:r>
              <a:rPr lang="zh-CN" altLang="en-US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"/>
              </a:rPr>
              <a:t>：</a:t>
            </a:r>
            <a:endParaRPr lang="en-US" altLang="zh-CN" sz="32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"/>
            </a:endParaRPr>
          </a:p>
          <a:p>
            <a:pPr defTabSz="45720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"/>
              </a:rPr>
              <a:t>CH</a:t>
            </a:r>
            <a:r>
              <a:rPr lang="en-US" altLang="zh-CN" sz="3200" baseline="-25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"/>
              </a:rPr>
              <a:t>4</a:t>
            </a:r>
            <a:r>
              <a:rPr lang="en-US" altLang="zh-CN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"/>
              </a:rPr>
              <a:t> conversion on Si-Al-oxide cluster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779643B6-DBA5-4FFF-9D7E-2D550133D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75" y="2192338"/>
            <a:ext cx="4405313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defTabSz="45720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"/>
              </a:rPr>
              <a:t>A Dynamic Movie for Illustration: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灯片编号占位符 1">
            <a:extLst>
              <a:ext uri="{FF2B5EF4-FFF2-40B4-BE49-F238E27FC236}">
                <a16:creationId xmlns:a16="http://schemas.microsoft.com/office/drawing/2014/main" id="{C839F437-0013-4CB9-B032-02FC31A36D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8D52840-85A5-4ABB-AE9C-4D7328A8FC69}" type="slidenum">
              <a:rPr lang="en-US" altLang="zh-CN" b="0" smtClean="0">
                <a:solidFill>
                  <a:srgbClr val="000000"/>
                </a:solidFill>
              </a:rPr>
              <a:pPr/>
              <a:t>35</a:t>
            </a:fld>
            <a:endParaRPr lang="en-US" altLang="zh-CN" b="0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A23EB-AE0D-4AA4-997D-603B0B18A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3238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+mn-cs"/>
              </a:rPr>
              <a:t>Reaction Process and Pathway</a:t>
            </a:r>
            <a:endParaRPr lang="zh-CN" altLang="en-US" sz="32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cs typeface="+mn-cs"/>
            </a:endParaRPr>
          </a:p>
        </p:txBody>
      </p:sp>
      <p:pic>
        <p:nvPicPr>
          <p:cNvPr id="138244" name="Picture 4" descr="film">
            <a:extLst>
              <a:ext uri="{FF2B5EF4-FFF2-40B4-BE49-F238E27FC236}">
                <a16:creationId xmlns:a16="http://schemas.microsoft.com/office/drawing/2014/main" id="{2463B0DB-D0B1-4CF3-9F53-9F1BF303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997075"/>
            <a:ext cx="3908425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5" name="Picture 5" descr="filmstrip2">
            <a:extLst>
              <a:ext uri="{FF2B5EF4-FFF2-40B4-BE49-F238E27FC236}">
                <a16:creationId xmlns:a16="http://schemas.microsoft.com/office/drawing/2014/main" id="{ADE2E48A-AEEC-4A46-90E9-7FAD5634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81550"/>
            <a:ext cx="741838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6" name="Text Box 6">
            <a:extLst>
              <a:ext uri="{FF2B5EF4-FFF2-40B4-BE49-F238E27FC236}">
                <a16:creationId xmlns:a16="http://schemas.microsoft.com/office/drawing/2014/main" id="{29186589-9BCA-4BFA-B56A-1A5EF46BE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338" y="1477963"/>
            <a:ext cx="61722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0" i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(1) Trajectories from a geometry optimization of benzene</a:t>
            </a:r>
          </a:p>
        </p:txBody>
      </p:sp>
      <p:sp>
        <p:nvSpPr>
          <p:cNvPr id="138247" name="Text Box 7">
            <a:extLst>
              <a:ext uri="{FF2B5EF4-FFF2-40B4-BE49-F238E27FC236}">
                <a16:creationId xmlns:a16="http://schemas.microsoft.com/office/drawing/2014/main" id="{5341CC72-04BA-4B94-864E-594C7644B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3538538"/>
            <a:ext cx="727392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0" i="1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(2) Key structures from an Intrinsic Reaction Path (IRC) calculation of the 1,2 hydrogen shift reaction in which formaldehyde transforms into trans hydroxycarbene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F8483E-D2A4-4DC8-BFEE-D4089C1D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 t="17256" r="60912" b="41373"/>
          <a:stretch>
            <a:fillRect/>
          </a:stretch>
        </p:blipFill>
        <p:spPr bwMode="auto">
          <a:xfrm>
            <a:off x="625475" y="3876675"/>
            <a:ext cx="20542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7" name="Picture 2">
            <a:extLst>
              <a:ext uri="{FF2B5EF4-FFF2-40B4-BE49-F238E27FC236}">
                <a16:creationId xmlns:a16="http://schemas.microsoft.com/office/drawing/2014/main" id="{76D09D4C-E8A6-4CB3-BA93-B53EF676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9" t="17256" r="7587" b="41373"/>
          <a:stretch>
            <a:fillRect/>
          </a:stretch>
        </p:blipFill>
        <p:spPr bwMode="auto">
          <a:xfrm>
            <a:off x="2862263" y="3905250"/>
            <a:ext cx="28511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8" name="Picture 2">
            <a:extLst>
              <a:ext uri="{FF2B5EF4-FFF2-40B4-BE49-F238E27FC236}">
                <a16:creationId xmlns:a16="http://schemas.microsoft.com/office/drawing/2014/main" id="{BCDC909A-9DFB-4B0E-B7FA-374CA8CD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3" y="1254125"/>
            <a:ext cx="29702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9" name="Picture 4" descr="bgraphtube">
            <a:extLst>
              <a:ext uri="{FF2B5EF4-FFF2-40B4-BE49-F238E27FC236}">
                <a16:creationId xmlns:a16="http://schemas.microsoft.com/office/drawing/2014/main" id="{72593227-F9BD-4D39-AB47-1D6F42F9B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3705225"/>
            <a:ext cx="28813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0" name="Rectangle 2">
            <a:extLst>
              <a:ext uri="{FF2B5EF4-FFF2-40B4-BE49-F238E27FC236}">
                <a16:creationId xmlns:a16="http://schemas.microsoft.com/office/drawing/2014/main" id="{2969AEE5-7B08-4282-9F2D-2E44779B1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1143000"/>
            <a:ext cx="5114925" cy="232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(b) </a:t>
            </a:r>
            <a:r>
              <a:rPr kumimoji="1"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凝聚态体系</a:t>
            </a:r>
            <a:endParaRPr kumimoji="1"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800"/>
              </a:spcBef>
              <a:buFontTx/>
              <a:buNone/>
            </a:pPr>
            <a:r>
              <a:rPr kumimoji="1" lang="en-US" altLang="zh-CN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1.</a:t>
            </a:r>
            <a:r>
              <a:rPr kumimoji="1" lang="zh-CN" altLang="en-US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固体各种几何性质、电子结构</a:t>
            </a:r>
          </a:p>
          <a:p>
            <a:pPr algn="just" eaLnBrk="1" hangingPunct="1">
              <a:spcBef>
                <a:spcPts val="600"/>
              </a:spcBef>
              <a:buFontTx/>
              <a:buNone/>
            </a:pPr>
            <a:r>
              <a:rPr kumimoji="1" lang="en-US" altLang="zh-CN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2. </a:t>
            </a:r>
            <a:r>
              <a:rPr kumimoji="1" lang="zh-CN" altLang="en-US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模拟固体与小分子、外场等相互作用及 </a:t>
            </a:r>
            <a:endParaRPr kumimoji="1" lang="en-US" altLang="zh-CN" sz="2000" dirty="0">
              <a:solidFill>
                <a:srgbClr val="333399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algn="just" eaLnBrk="1" hangingPunct="1">
              <a:spcBef>
                <a:spcPts val="600"/>
              </a:spcBef>
              <a:buFontTx/>
              <a:buNone/>
            </a:pPr>
            <a:r>
              <a:rPr kumimoji="1" lang="en-US" altLang="zh-CN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 </a:t>
            </a:r>
            <a:r>
              <a:rPr kumimoji="1" lang="zh-CN" altLang="en-US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相互作用下的物理化学行为演化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kumimoji="1" lang="en-US" altLang="zh-CN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3. </a:t>
            </a:r>
            <a:r>
              <a:rPr kumimoji="1" lang="zh-CN" altLang="en-US" sz="2000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计算设计固体材料结构</a:t>
            </a:r>
          </a:p>
        </p:txBody>
      </p:sp>
      <p:sp>
        <p:nvSpPr>
          <p:cNvPr id="139271" name="矩形 8">
            <a:extLst>
              <a:ext uri="{FF2B5EF4-FFF2-40B4-BE49-F238E27FC236}">
                <a16:creationId xmlns:a16="http://schemas.microsoft.com/office/drawing/2014/main" id="{E7658EF3-2A50-4681-8D93-F240426B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266700"/>
            <a:ext cx="203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i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通过计算可得到：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灯片编号占位符 2">
            <a:extLst>
              <a:ext uri="{FF2B5EF4-FFF2-40B4-BE49-F238E27FC236}">
                <a16:creationId xmlns:a16="http://schemas.microsoft.com/office/drawing/2014/main" id="{B5DC82C2-A001-433E-9D41-1FC20F50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E4D7B5-09CE-414F-A7D7-3EC2AE599C83}" type="slidenum">
              <a:rPr lang="en-US" altLang="zh-CN" sz="14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40291" name="图片 8" descr="图片3.png">
            <a:extLst>
              <a:ext uri="{FF2B5EF4-FFF2-40B4-BE49-F238E27FC236}">
                <a16:creationId xmlns:a16="http://schemas.microsoft.com/office/drawing/2014/main" id="{A9163B80-5250-49AA-B922-9A0D60C49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801813"/>
            <a:ext cx="3346450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TextBox 9">
            <a:extLst>
              <a:ext uri="{FF2B5EF4-FFF2-40B4-BE49-F238E27FC236}">
                <a16:creationId xmlns:a16="http://schemas.microsoft.com/office/drawing/2014/main" id="{30B80A01-7F15-4FDC-B685-A9ADE7C15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463" y="4975225"/>
            <a:ext cx="1477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>
                <a:solidFill>
                  <a:srgbClr val="000000"/>
                </a:solidFill>
              </a:rPr>
              <a:t>C70</a:t>
            </a:r>
            <a:r>
              <a:rPr lang="zh-CN" altLang="en-US" sz="1800" b="0">
                <a:solidFill>
                  <a:srgbClr val="000000"/>
                </a:solidFill>
              </a:rPr>
              <a:t> 自组装</a:t>
            </a:r>
          </a:p>
        </p:txBody>
      </p:sp>
      <p:pic>
        <p:nvPicPr>
          <p:cNvPr id="140293" name="图片 10" descr="C70.gif">
            <a:extLst>
              <a:ext uri="{FF2B5EF4-FFF2-40B4-BE49-F238E27FC236}">
                <a16:creationId xmlns:a16="http://schemas.microsoft.com/office/drawing/2014/main" id="{1AB05E52-2489-4941-8038-1C2763D0D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1900238"/>
            <a:ext cx="346075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4" name="Rectangle 180">
            <a:extLst>
              <a:ext uri="{FF2B5EF4-FFF2-40B4-BE49-F238E27FC236}">
                <a16:creationId xmlns:a16="http://schemas.microsoft.com/office/drawing/2014/main" id="{3F899372-430F-482B-9DC7-A84EA4610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844550"/>
            <a:ext cx="50879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GB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复杂结构构象搜索及自组织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灯片编号占位符 1">
            <a:extLst>
              <a:ext uri="{FF2B5EF4-FFF2-40B4-BE49-F238E27FC236}">
                <a16:creationId xmlns:a16="http://schemas.microsoft.com/office/drawing/2014/main" id="{31C5257D-F9CC-4E0C-985B-8821E0D0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5B9501-3EF0-4D85-86C6-7E3AE90781A8}" type="slidenum">
              <a:rPr lang="en-US" altLang="zh-CN" sz="14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1315" name="Rectangle 8">
            <a:extLst>
              <a:ext uri="{FF2B5EF4-FFF2-40B4-BE49-F238E27FC236}">
                <a16:creationId xmlns:a16="http://schemas.microsoft.com/office/drawing/2014/main" id="{8C28B875-CEC8-452B-9B6F-3B740CF6A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382588"/>
            <a:ext cx="46815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GB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“看”表面反应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1316" name="Picture 39" descr="power">
            <a:extLst>
              <a:ext uri="{FF2B5EF4-FFF2-40B4-BE49-F238E27FC236}">
                <a16:creationId xmlns:a16="http://schemas.microsoft.com/office/drawing/2014/main" id="{AC0A3BA8-6CA1-4E4D-92FC-AA4CBF15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28700"/>
            <a:ext cx="3275013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7" name="Rectangle 180">
            <a:extLst>
              <a:ext uri="{FF2B5EF4-FFF2-40B4-BE49-F238E27FC236}">
                <a16:creationId xmlns:a16="http://schemas.microsoft.com/office/drawing/2014/main" id="{2547628A-7DFE-4A94-9B43-E4F62232B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02" y="3998256"/>
            <a:ext cx="4187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en-GB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理解和发现基本构效关系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1318" name="Group 181">
            <a:extLst>
              <a:ext uri="{FF2B5EF4-FFF2-40B4-BE49-F238E27FC236}">
                <a16:creationId xmlns:a16="http://schemas.microsoft.com/office/drawing/2014/main" id="{EDFE8399-31B1-4BEB-85E1-F0E8566D5A2F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4773613"/>
            <a:ext cx="5284788" cy="1720850"/>
            <a:chOff x="593" y="1832"/>
            <a:chExt cx="4344" cy="1505"/>
          </a:xfrm>
        </p:grpSpPr>
        <p:grpSp>
          <p:nvGrpSpPr>
            <p:cNvPr id="141321" name="Group 182">
              <a:extLst>
                <a:ext uri="{FF2B5EF4-FFF2-40B4-BE49-F238E27FC236}">
                  <a16:creationId xmlns:a16="http://schemas.microsoft.com/office/drawing/2014/main" id="{8EE233F3-DE58-4EBE-A2F9-4FBA20BEB7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" y="1832"/>
              <a:ext cx="2813" cy="1505"/>
              <a:chOff x="4032" y="1620"/>
              <a:chExt cx="5673" cy="2899"/>
            </a:xfrm>
          </p:grpSpPr>
          <p:pic>
            <p:nvPicPr>
              <p:cNvPr id="141323" name="Picture 183" descr="Rustep">
                <a:extLst>
                  <a:ext uri="{FF2B5EF4-FFF2-40B4-BE49-F238E27FC236}">
                    <a16:creationId xmlns:a16="http://schemas.microsoft.com/office/drawing/2014/main" id="{D2937D04-F7C3-46D2-A27E-AC018D8DB5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" y="1620"/>
                <a:ext cx="2865" cy="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324" name="Picture 184" descr="Rustep-side">
                <a:extLst>
                  <a:ext uri="{FF2B5EF4-FFF2-40B4-BE49-F238E27FC236}">
                    <a16:creationId xmlns:a16="http://schemas.microsoft.com/office/drawing/2014/main" id="{2B2BE4E3-A312-4DED-9793-2F7E7DEABD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03" b="7869"/>
              <a:stretch>
                <a:fillRect/>
              </a:stretch>
            </p:blipFill>
            <p:spPr bwMode="auto">
              <a:xfrm>
                <a:off x="8880" y="3156"/>
                <a:ext cx="807" cy="131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325" name="Picture 185" descr="Ru001">
                <a:extLst>
                  <a:ext uri="{FF2B5EF4-FFF2-40B4-BE49-F238E27FC236}">
                    <a16:creationId xmlns:a16="http://schemas.microsoft.com/office/drawing/2014/main" id="{E3FC9F48-0B09-4F34-A3E8-0BBAAA82B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620"/>
                <a:ext cx="2730" cy="2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41322" name="Picture 186" descr="Kink-II">
              <a:extLst>
                <a:ext uri="{FF2B5EF4-FFF2-40B4-BE49-F238E27FC236}">
                  <a16:creationId xmlns:a16="http://schemas.microsoft.com/office/drawing/2014/main" id="{23DE9DCC-4C4A-447D-B937-B965028F0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74" b="7253"/>
            <a:stretch>
              <a:fillRect/>
            </a:stretch>
          </p:blipFill>
          <p:spPr bwMode="auto">
            <a:xfrm>
              <a:off x="3435" y="1837"/>
              <a:ext cx="1502" cy="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1319" name="TextBox 12">
            <a:extLst>
              <a:ext uri="{FF2B5EF4-FFF2-40B4-BE49-F238E27FC236}">
                <a16:creationId xmlns:a16="http://schemas.microsoft.com/office/drawing/2014/main" id="{2E2C7224-8B25-48AE-B82E-9386544DE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763" y="2290763"/>
            <a:ext cx="20875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</a:rPr>
              <a:t>甘油</a:t>
            </a:r>
            <a:r>
              <a:rPr lang="en-US" altLang="zh-CN" sz="1600">
                <a:solidFill>
                  <a:srgbClr val="000000"/>
                </a:solidFill>
              </a:rPr>
              <a:t>-Ru(001) </a:t>
            </a:r>
            <a:r>
              <a:rPr lang="zh-CN" altLang="en-US" sz="1600">
                <a:solidFill>
                  <a:srgbClr val="000000"/>
                </a:solidFill>
              </a:rPr>
              <a:t>降解</a:t>
            </a:r>
          </a:p>
        </p:txBody>
      </p:sp>
      <p:pic>
        <p:nvPicPr>
          <p:cNvPr id="141320" name="图片 14">
            <a:extLst>
              <a:ext uri="{FF2B5EF4-FFF2-40B4-BE49-F238E27FC236}">
                <a16:creationId xmlns:a16="http://schemas.microsoft.com/office/drawing/2014/main" id="{3E35F318-0785-4B6A-A5E9-F6A7CB54E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63" y="1028700"/>
            <a:ext cx="1873250" cy="344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编号占位符 2">
            <a:extLst>
              <a:ext uri="{FF2B5EF4-FFF2-40B4-BE49-F238E27FC236}">
                <a16:creationId xmlns:a16="http://schemas.microsoft.com/office/drawing/2014/main" id="{3499E6F2-EA94-4FED-9D56-DBDC084F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EA45C5-132C-475B-BC93-E2A254E084E8}" type="slidenum">
              <a:rPr lang="en-US" altLang="zh-CN" sz="14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2" name="Text Box 5">
            <a:extLst>
              <a:ext uri="{FF2B5EF4-FFF2-40B4-BE49-F238E27FC236}">
                <a16:creationId xmlns:a16="http://schemas.microsoft.com/office/drawing/2014/main" id="{A57A97AC-43DD-41F0-825F-096988BEE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1660525"/>
            <a:ext cx="7646988" cy="2592388"/>
          </a:xfrm>
          <a:prstGeom prst="rect">
            <a:avLst/>
          </a:prstGeom>
          <a:noFill/>
          <a:ln w="9525">
            <a:solidFill>
              <a:srgbClr val="7889FF"/>
            </a:solidFill>
            <a:prstDash val="solid"/>
            <a:miter lim="800000"/>
            <a:headEnd/>
            <a:tailEnd/>
          </a:ln>
          <a:effectLst/>
        </p:spPr>
        <p:txBody>
          <a:bodyPr lIns="108000" tIns="72000" rIns="90000" bIns="7200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 sz="1600" dirty="0">
              <a:solidFill>
                <a:srgbClr val="FF0066"/>
              </a:solidFill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1600" dirty="0">
              <a:solidFill>
                <a:srgbClr val="FF0066"/>
              </a:solidFill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1600" dirty="0">
              <a:solidFill>
                <a:srgbClr val="FF0066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CFDB28A-FF56-48C4-B6D6-D7C63A087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1816100"/>
            <a:ext cx="1998662" cy="1414463"/>
          </a:xfrm>
          <a:prstGeom prst="ellipse">
            <a:avLst/>
          </a:prstGeom>
          <a:solidFill>
            <a:srgbClr val="A3A3E0">
              <a:alpha val="18823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0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142341" name="Down Arrow 24">
            <a:extLst>
              <a:ext uri="{FF2B5EF4-FFF2-40B4-BE49-F238E27FC236}">
                <a16:creationId xmlns:a16="http://schemas.microsoft.com/office/drawing/2014/main" id="{D0124B2A-44E9-4AEE-BEA6-073334F35A4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80944" y="1743869"/>
            <a:ext cx="288925" cy="1722437"/>
          </a:xfrm>
          <a:prstGeom prst="downArrow">
            <a:avLst>
              <a:gd name="adj1" fmla="val 50000"/>
              <a:gd name="adj2" fmla="val 49790"/>
            </a:avLst>
          </a:prstGeom>
          <a:gradFill rotWithShape="1">
            <a:gsLst>
              <a:gs pos="0">
                <a:srgbClr val="FFFFFF"/>
              </a:gs>
              <a:gs pos="85001">
                <a:srgbClr val="FFA3A3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5" name="椭圆 35">
            <a:extLst>
              <a:ext uri="{FF2B5EF4-FFF2-40B4-BE49-F238E27FC236}">
                <a16:creationId xmlns:a16="http://schemas.microsoft.com/office/drawing/2014/main" id="{781C7DEE-385E-44B2-A542-5EE9174F1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484" y="2502472"/>
            <a:ext cx="144796" cy="16205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142345" name="Rectangle 21">
            <a:extLst>
              <a:ext uri="{FF2B5EF4-FFF2-40B4-BE49-F238E27FC236}">
                <a16:creationId xmlns:a16="http://schemas.microsoft.com/office/drawing/2014/main" id="{379A46FA-CDB2-4617-AEBB-7995575D6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1855788"/>
            <a:ext cx="1004887" cy="1508125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endParaRPr lang="en-US" altLang="zh-CN" sz="18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</a:t>
            </a:r>
            <a:endParaRPr lang="en-US" altLang="zh-CN" sz="18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</a:t>
            </a:r>
            <a:endParaRPr lang="en-US" altLang="zh-CN" sz="18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</a:t>
            </a:r>
            <a:endParaRPr lang="en-US" altLang="zh-CN" sz="18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346" name="Rectangle 21">
            <a:extLst>
              <a:ext uri="{FF2B5EF4-FFF2-40B4-BE49-F238E27FC236}">
                <a16:creationId xmlns:a16="http://schemas.microsoft.com/office/drawing/2014/main" id="{D73E32FE-EABA-41C9-A9B4-1365DB7AD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2100263"/>
            <a:ext cx="1846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DFT</a:t>
            </a:r>
            <a:r>
              <a:rPr lang="zh-CN" altLang="en-US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endParaRPr lang="en-US" alt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347" name="Rectangle 21">
            <a:extLst>
              <a:ext uri="{FF2B5EF4-FFF2-40B4-BE49-F238E27FC236}">
                <a16:creationId xmlns:a16="http://schemas.microsoft.com/office/drawing/2014/main" id="{D2B6F848-EA23-40E3-849E-822E2A497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313" y="2112963"/>
            <a:ext cx="1712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如何预测？</a:t>
            </a:r>
            <a:endParaRPr lang="en-US" alt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348" name="Rectangle 21">
            <a:extLst>
              <a:ext uri="{FF2B5EF4-FFF2-40B4-BE49-F238E27FC236}">
                <a16:creationId xmlns:a16="http://schemas.microsoft.com/office/drawing/2014/main" id="{04AD68B4-A8FE-4027-BE70-16E1238C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117725"/>
            <a:ext cx="1657350" cy="1062038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催化活性</a:t>
            </a:r>
            <a:endParaRPr lang="en-US" altLang="zh-CN" sz="2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1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特定催化剂</a:t>
            </a:r>
            <a:r>
              <a:rPr lang="zh-CN" altLang="en-US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349" name="Down Arrow 24">
            <a:extLst>
              <a:ext uri="{FF2B5EF4-FFF2-40B4-BE49-F238E27FC236}">
                <a16:creationId xmlns:a16="http://schemas.microsoft.com/office/drawing/2014/main" id="{99CA4F2D-1DEA-4AD0-A84A-51DEA423F59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669381" y="2004220"/>
            <a:ext cx="288925" cy="1312862"/>
          </a:xfrm>
          <a:prstGeom prst="downArrow">
            <a:avLst>
              <a:gd name="adj1" fmla="val 50000"/>
              <a:gd name="adj2" fmla="val 49752"/>
            </a:avLst>
          </a:prstGeom>
          <a:gradFill rotWithShape="1">
            <a:gsLst>
              <a:gs pos="0">
                <a:srgbClr val="FFFFFF"/>
              </a:gs>
              <a:gs pos="85001">
                <a:srgbClr val="FFA3A3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2350" name="Rectangle 21">
            <a:extLst>
              <a:ext uri="{FF2B5EF4-FFF2-40B4-BE49-F238E27FC236}">
                <a16:creationId xmlns:a16="http://schemas.microsoft.com/office/drawing/2014/main" id="{A4E14F8E-244A-47A4-B283-79741AB32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3676650"/>
            <a:ext cx="24971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新材料、新结构</a:t>
            </a:r>
            <a:endParaRPr lang="en-US" altLang="zh-CN" sz="2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CF7E600F-F123-4239-9FA0-03C2A9D1F272}"/>
              </a:ext>
            </a:extLst>
          </p:cNvPr>
          <p:cNvSpPr>
            <a:spLocks/>
          </p:cNvSpPr>
          <p:nvPr/>
        </p:nvSpPr>
        <p:spPr bwMode="auto">
          <a:xfrm>
            <a:off x="1423988" y="2041525"/>
            <a:ext cx="184150" cy="1122363"/>
          </a:xfrm>
          <a:prstGeom prst="leftBrace">
            <a:avLst>
              <a:gd name="adj1" fmla="val 8324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42352" name="Rectangle 21">
            <a:extLst>
              <a:ext uri="{FF2B5EF4-FFF2-40B4-BE49-F238E27FC236}">
                <a16:creationId xmlns:a16="http://schemas.microsoft.com/office/drawing/2014/main" id="{50F1BD98-CED9-4DB6-818B-B02351A2A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2230438"/>
            <a:ext cx="4365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</a:t>
            </a:r>
            <a:endParaRPr lang="en-US" altLang="zh-CN" sz="2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料</a:t>
            </a:r>
            <a:endParaRPr lang="en-US" altLang="zh-CN" sz="2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353" name="Rectangle 21">
            <a:extLst>
              <a:ext uri="{FF2B5EF4-FFF2-40B4-BE49-F238E27FC236}">
                <a16:creationId xmlns:a16="http://schemas.microsoft.com/office/drawing/2014/main" id="{AA5CD0DB-D8A4-4A5A-A2C2-D3E5256EA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163" y="3438525"/>
            <a:ext cx="4073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如何搜索、定向调控？</a:t>
            </a:r>
            <a:endParaRPr lang="en-US" alt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354" name="Rectangle 21">
            <a:extLst>
              <a:ext uri="{FF2B5EF4-FFF2-40B4-BE49-F238E27FC236}">
                <a16:creationId xmlns:a16="http://schemas.microsoft.com/office/drawing/2014/main" id="{DDA74DC4-E5E3-499C-8F84-7F89B81DA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788" y="2778125"/>
            <a:ext cx="1847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2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基元反应</a:t>
            </a:r>
            <a:endParaRPr lang="en-US" altLang="zh-CN" sz="22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355" name="Rectangle 21">
            <a:extLst>
              <a:ext uri="{FF2B5EF4-FFF2-40B4-BE49-F238E27FC236}">
                <a16:creationId xmlns:a16="http://schemas.microsoft.com/office/drawing/2014/main" id="{CC045E76-53B5-425C-925D-EBFB97BAB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438" y="1098550"/>
            <a:ext cx="61912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理论计算</a:t>
            </a:r>
            <a:r>
              <a:rPr lang="zh-CN" altLang="en-US" sz="2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（第一性原理计算、微观反应动力学）</a:t>
            </a:r>
            <a:r>
              <a:rPr lang="en-US" altLang="zh-CN" sz="2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</p:txBody>
      </p:sp>
      <p:pic>
        <p:nvPicPr>
          <p:cNvPr id="142356" name="图片 36">
            <a:extLst>
              <a:ext uri="{FF2B5EF4-FFF2-40B4-BE49-F238E27FC236}">
                <a16:creationId xmlns:a16="http://schemas.microsoft.com/office/drawing/2014/main" id="{DFBC10E5-A8B4-44D8-A188-736E16510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4487863"/>
            <a:ext cx="332263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57" name="Down Arrow 24">
            <a:extLst>
              <a:ext uri="{FF2B5EF4-FFF2-40B4-BE49-F238E27FC236}">
                <a16:creationId xmlns:a16="http://schemas.microsoft.com/office/drawing/2014/main" id="{3E56C718-029D-4A73-9351-14157F2450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526882" y="1475581"/>
            <a:ext cx="204788" cy="4873625"/>
          </a:xfrm>
          <a:prstGeom prst="downArrow">
            <a:avLst>
              <a:gd name="adj1" fmla="val 50000"/>
              <a:gd name="adj2" fmla="val 49690"/>
            </a:avLst>
          </a:prstGeom>
          <a:gradFill rotWithShape="1">
            <a:gsLst>
              <a:gs pos="0">
                <a:srgbClr val="FFFFFF"/>
              </a:gs>
              <a:gs pos="85001">
                <a:srgbClr val="FFA3A3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2358" name="Rectangle 21">
            <a:extLst>
              <a:ext uri="{FF2B5EF4-FFF2-40B4-BE49-F238E27FC236}">
                <a16:creationId xmlns:a16="http://schemas.microsoft.com/office/drawing/2014/main" id="{2E04D6C5-4D50-42F4-9E92-D5F64DE3E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450" y="1901825"/>
            <a:ext cx="539750" cy="15732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0" tIns="108000" rIns="180000" bIns="108000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最优催化</a:t>
            </a:r>
            <a:endParaRPr lang="en-US" altLang="zh-CN" sz="22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B186685D-39FA-45AF-B206-4E3CCB0E9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330200"/>
            <a:ext cx="8616950" cy="5222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  <a:ea typeface="黑体" panose="02010609060101010101" pitchFamily="49" charset="-122"/>
              </a:rPr>
              <a:t>7. </a:t>
            </a:r>
            <a:r>
              <a:rPr lang="zh-CN" altLang="en-US" sz="2800" dirty="0">
                <a:solidFill>
                  <a:srgbClr val="FF0000"/>
                </a:solidFill>
                <a:latin typeface="楷体_GB2312"/>
                <a:ea typeface="黑体" panose="02010609060101010101" pitchFamily="49" charset="-122"/>
              </a:rPr>
              <a:t>高活性催化剂理性预测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DCC1AC2-5BF2-41C1-A280-C7F328D2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013" y="198438"/>
            <a:ext cx="5113337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FF0000"/>
                </a:solidFill>
                <a:ea typeface="黑体" pitchFamily="2" charset="-122"/>
              </a:rPr>
              <a:t>案例：</a:t>
            </a:r>
            <a:r>
              <a:rPr lang="en-US" altLang="zh-CN" sz="2800" dirty="0">
                <a:solidFill>
                  <a:srgbClr val="FF0000"/>
                </a:solidFill>
                <a:ea typeface="黑体" pitchFamily="2" charset="-122"/>
              </a:rPr>
              <a:t>NO</a:t>
            </a:r>
            <a:r>
              <a:rPr lang="en-US" altLang="zh-CN" sz="2800" baseline="-25000" dirty="0">
                <a:solidFill>
                  <a:srgbClr val="FF0000"/>
                </a:solidFill>
                <a:ea typeface="黑体" pitchFamily="2" charset="-122"/>
              </a:rPr>
              <a:t>x</a:t>
            </a:r>
            <a:r>
              <a:rPr lang="zh-CN" altLang="en-US" sz="28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的排放及危害</a:t>
            </a:r>
            <a:endParaRPr lang="en-GB" altLang="zh-CN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3F84A655-2AAF-47D3-A666-F4192C52C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981075"/>
            <a:ext cx="7469188" cy="48307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2404" name="Text Box 6">
            <a:extLst>
              <a:ext uri="{FF2B5EF4-FFF2-40B4-BE49-F238E27FC236}">
                <a16:creationId xmlns:a16="http://schemas.microsoft.com/office/drawing/2014/main" id="{9408266F-AF17-4DEC-AAD8-CD7D12E2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88" y="5851525"/>
            <a:ext cx="5689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迫切需要发展</a:t>
            </a:r>
            <a:r>
              <a:rPr lang="en-US" altLang="zh-CN" sz="24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NO</a:t>
            </a:r>
            <a:r>
              <a:rPr lang="en-US" altLang="zh-CN" sz="2400" baseline="-250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x</a:t>
            </a:r>
            <a:r>
              <a:rPr lang="zh-CN" altLang="en-US" sz="240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净化催化剂及相关技术</a:t>
            </a:r>
            <a:endParaRPr lang="en-GB" altLang="zh-CN" sz="240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内容占位符 2">
            <a:extLst>
              <a:ext uri="{FF2B5EF4-FFF2-40B4-BE49-F238E27FC236}">
                <a16:creationId xmlns:a16="http://schemas.microsoft.com/office/drawing/2014/main" id="{7C08004E-ECDE-4AA3-965F-8ACDC6E73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BA942-2363-4D93-97C5-100A6019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727177-FC5C-4822-8212-BB727F5A2B72}" type="slidenum">
              <a:rPr lang="en-US" altLang="zh-CN">
                <a:solidFill>
                  <a:schemeClr val="tx1">
                    <a:tint val="75000"/>
                  </a:schemeClr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06852" name="Picture 4">
            <a:extLst>
              <a:ext uri="{FF2B5EF4-FFF2-40B4-BE49-F238E27FC236}">
                <a16:creationId xmlns:a16="http://schemas.microsoft.com/office/drawing/2014/main" id="{176895D3-786E-4EDA-8DFA-CD2DAF65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9"/>
          <a:stretch>
            <a:fillRect/>
          </a:stretch>
        </p:blipFill>
        <p:spPr bwMode="auto">
          <a:xfrm>
            <a:off x="250825" y="1412875"/>
            <a:ext cx="861536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3" name="Rectangle 2">
            <a:extLst>
              <a:ext uri="{FF2B5EF4-FFF2-40B4-BE49-F238E27FC236}">
                <a16:creationId xmlns:a16="http://schemas.microsoft.com/office/drawing/2014/main" id="{BB53E281-679E-4E1A-9E70-BB61553E6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9888"/>
            <a:ext cx="5181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计算模拟存在挑战！</a:t>
            </a:r>
          </a:p>
        </p:txBody>
      </p:sp>
    </p:spTree>
    <p:extLst>
      <p:ext uri="{BB962C8B-B14F-4D97-AF65-F5344CB8AC3E}">
        <p14:creationId xmlns:p14="http://schemas.microsoft.com/office/powerpoint/2010/main" val="466709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内容占位符 2">
            <a:extLst>
              <a:ext uri="{FF2B5EF4-FFF2-40B4-BE49-F238E27FC236}">
                <a16:creationId xmlns:a16="http://schemas.microsoft.com/office/drawing/2014/main" id="{FEB1263D-6A3D-4AFD-A76A-FB736F1DC9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7088" y="2708275"/>
            <a:ext cx="8229600" cy="677863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b="1"/>
              <a:t>3. </a:t>
            </a:r>
            <a:r>
              <a:rPr lang="zh-CN" altLang="en-US" b="1"/>
              <a:t>如何做有效的计算？困难吗？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>
            <a:extLst>
              <a:ext uri="{FF2B5EF4-FFF2-40B4-BE49-F238E27FC236}">
                <a16:creationId xmlns:a16="http://schemas.microsoft.com/office/drawing/2014/main" id="{49445738-8DB9-4C5D-A365-FC1B15E9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1412875"/>
            <a:ext cx="6350000" cy="47910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4387" name="Rectangle 180">
            <a:extLst>
              <a:ext uri="{FF2B5EF4-FFF2-40B4-BE49-F238E27FC236}">
                <a16:creationId xmlns:a16="http://schemas.microsoft.com/office/drawing/2014/main" id="{EE908F87-7B6C-4836-BE3D-57939976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654050"/>
            <a:ext cx="50879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楷体_GB2312"/>
                <a:ea typeface="楷体_GB2312"/>
                <a:cs typeface="Times New Roman" panose="02020603050405020304" pitchFamily="18" charset="0"/>
              </a:rPr>
              <a:t>一般计算模拟流程：</a:t>
            </a:r>
            <a:endParaRPr lang="en-US" altLang="zh-CN" sz="2800">
              <a:solidFill>
                <a:srgbClr val="FF0000"/>
              </a:solidFill>
              <a:latin typeface="楷体_GB2312"/>
              <a:ea typeface="楷体_GB231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内容占位符 2">
            <a:extLst>
              <a:ext uri="{FF2B5EF4-FFF2-40B4-BE49-F238E27FC236}">
                <a16:creationId xmlns:a16="http://schemas.microsoft.com/office/drawing/2014/main" id="{E5F6594D-A605-462A-9FB1-9A1F7B392F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7088" y="2708275"/>
            <a:ext cx="8229600" cy="6778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b="1"/>
              <a:t>4. </a:t>
            </a:r>
            <a:r>
              <a:rPr lang="zh-CN" altLang="en-US" b="1"/>
              <a:t>知识储备与准备？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7C3F8-0BDA-472B-83F0-395AEB6C7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3933825"/>
            <a:ext cx="4608513" cy="18716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催化原理</a:t>
            </a:r>
            <a:endParaRPr lang="en-US" altLang="zh-CN" sz="24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量子化学基础</a:t>
            </a:r>
            <a:endParaRPr lang="en-US" altLang="zh-CN" sz="24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普通固体物理（含晶体结构）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>
            <a:extLst>
              <a:ext uri="{FF2B5EF4-FFF2-40B4-BE49-F238E27FC236}">
                <a16:creationId xmlns:a16="http://schemas.microsoft.com/office/drawing/2014/main" id="{5CDFF733-FAA9-489E-92C8-B8DF0547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28600"/>
            <a:ext cx="140335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zh-CN" altLang="en-US">
                <a:latin typeface="Times New Roman" panose="02020603050405020304" pitchFamily="18" charset="0"/>
              </a:rPr>
              <a:t>参考书</a:t>
            </a:r>
          </a:p>
        </p:txBody>
      </p:sp>
      <p:sp>
        <p:nvSpPr>
          <p:cNvPr id="125955" name="Text Box 3">
            <a:extLst>
              <a:ext uri="{FF2B5EF4-FFF2-40B4-BE49-F238E27FC236}">
                <a16:creationId xmlns:a16="http://schemas.microsoft.com/office/drawing/2014/main" id="{B73AB816-5F62-4B03-8E11-310AF5E0E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808038"/>
            <a:ext cx="7626350" cy="33607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PMingLiU" panose="02020500000000000000" pitchFamily="18" charset="-120"/>
              </a:rPr>
              <a:t>理论基础：</a:t>
            </a:r>
            <a:r>
              <a:rPr kumimoji="1" lang="en-US" altLang="zh-CN" sz="2400">
                <a:latin typeface="Times New Roman" panose="02020603050405020304" pitchFamily="18" charset="0"/>
                <a:ea typeface="PMingLiU" panose="02020500000000000000" pitchFamily="18" charset="-120"/>
              </a:rPr>
              <a:t> 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必读：</a:t>
            </a:r>
            <a:r>
              <a:rPr kumimoji="1"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 M.C. Payne et al., </a:t>
            </a:r>
            <a:r>
              <a:rPr kumimoji="1" lang="en-US" altLang="zh-CN" sz="2000" i="1">
                <a:latin typeface="Times New Roman" panose="02020603050405020304" pitchFamily="18" charset="0"/>
                <a:ea typeface="PMingLiU" panose="02020500000000000000" pitchFamily="18" charset="-120"/>
              </a:rPr>
              <a:t>Rev. Mod. Phys. </a:t>
            </a:r>
            <a:r>
              <a:rPr kumimoji="1"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64, 1045 (1992).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   </a:t>
            </a:r>
            <a:r>
              <a:rPr kumimoji="1"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普及读物</a:t>
            </a:r>
            <a:r>
              <a:rPr kumimoji="1"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</a:t>
            </a:r>
            <a:r>
              <a:rPr kumimoji="1" lang="en-US" alt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a </a:t>
            </a:r>
            <a:r>
              <a:rPr kumimoji="1" lang="en-US" altLang="zh-CN" sz="2000">
                <a:solidFill>
                  <a:srgbClr val="3333FF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Molecular Modeling – Principles and Applications</a:t>
            </a:r>
            <a:r>
              <a:rPr kumimoji="1"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                          A. R. Leach (Addison Wesley Longman)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                         </a:t>
            </a:r>
            <a:r>
              <a:rPr kumimoji="1" lang="en-US" alt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b </a:t>
            </a:r>
            <a:r>
              <a:rPr kumimoji="1" lang="en-US" altLang="zh-CN" sz="2000">
                <a:solidFill>
                  <a:srgbClr val="3333FF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Electronic Structure,</a:t>
            </a:r>
            <a:r>
              <a:rPr kumimoji="1"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 Richard M. Martin</a:t>
            </a:r>
            <a:r>
              <a:rPr kumimoji="1" lang="en-US" altLang="zh-CN" sz="2000">
                <a:solidFill>
                  <a:srgbClr val="3333FF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推荐：</a:t>
            </a:r>
            <a:r>
              <a:rPr kumimoji="1" lang="en-US" alt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000">
                <a:solidFill>
                  <a:srgbClr val="3333FF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A Chemist’s Guide to Density Functional Theory</a:t>
            </a:r>
            <a:r>
              <a:rPr kumimoji="1"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                   W. Koch and M. C. Holthausen (Wiley)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6A201FD2-E6EA-490F-AFC8-F57E30273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292600"/>
            <a:ext cx="5697538" cy="18843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/>
              <a:t>软件使用：</a:t>
            </a:r>
            <a:r>
              <a:rPr lang="en-US" altLang="zh-CN" sz="2000" dirty="0"/>
              <a:t> </a:t>
            </a:r>
          </a:p>
          <a:p>
            <a:pPr eaLnBrk="1" hangingPunct="1">
              <a:lnSpc>
                <a:spcPct val="150000"/>
              </a:lnSpc>
              <a:buFontTx/>
              <a:buChar char="•"/>
              <a:defRPr/>
            </a:pPr>
            <a:r>
              <a:rPr lang="en-US" altLang="zh-CN" sz="2000" dirty="0"/>
              <a:t> Material Studio/Gaussian View</a:t>
            </a:r>
            <a:r>
              <a:rPr lang="zh-CN" altLang="en-US" sz="2000" dirty="0"/>
              <a:t>建模软件</a:t>
            </a:r>
            <a:r>
              <a:rPr lang="en-US" altLang="zh-CN" sz="2000" dirty="0"/>
              <a:t> </a:t>
            </a:r>
          </a:p>
          <a:p>
            <a:pPr eaLnBrk="1" hangingPunct="1">
              <a:lnSpc>
                <a:spcPct val="150000"/>
              </a:lnSpc>
              <a:buFontTx/>
              <a:buChar char="•"/>
              <a:defRPr/>
            </a:pPr>
            <a:r>
              <a:rPr lang="en-US" altLang="zh-CN" sz="2000" dirty="0"/>
              <a:t> CASTEP</a:t>
            </a:r>
            <a:r>
              <a:rPr lang="zh-CN" altLang="en-US" sz="2000" dirty="0"/>
              <a:t>或</a:t>
            </a:r>
            <a:r>
              <a:rPr lang="en-US" altLang="zh-CN" sz="2000" dirty="0"/>
              <a:t>VASP</a:t>
            </a:r>
            <a:r>
              <a:rPr lang="zh-CN" altLang="en-US" sz="2000" dirty="0">
                <a:ea typeface="宋体" pitchFamily="2" charset="-122"/>
              </a:rPr>
              <a:t>程序使用手册</a:t>
            </a:r>
            <a:endParaRPr lang="en-US" altLang="zh-CN" sz="2000" dirty="0"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Char char="•"/>
              <a:defRPr/>
            </a:pPr>
            <a:r>
              <a:rPr lang="en-US" altLang="zh-CN" sz="2000" dirty="0">
                <a:ea typeface="宋体" pitchFamily="2" charset="-122"/>
              </a:rPr>
              <a:t> Gaussian09 user’s reference (www.gaussian.com)</a:t>
            </a:r>
            <a:endParaRPr lang="zh-CN" altLang="en-US" sz="20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内容占位符 2">
            <a:extLst>
              <a:ext uri="{FF2B5EF4-FFF2-40B4-BE49-F238E27FC236}">
                <a16:creationId xmlns:a16="http://schemas.microsoft.com/office/drawing/2014/main" id="{362EAED2-18D7-4D24-96F3-AC357745AF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7088" y="2708275"/>
            <a:ext cx="8229600" cy="6778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b="1"/>
              <a:t>5. </a:t>
            </a:r>
            <a:r>
              <a:rPr lang="zh-CN" altLang="en-US" b="1"/>
              <a:t>本课程的预期目标</a:t>
            </a:r>
            <a:r>
              <a:rPr lang="en-US" altLang="zh-CN" b="1"/>
              <a:t> </a:t>
            </a:r>
            <a:r>
              <a:rPr lang="zh-CN" altLang="en-US" b="1"/>
              <a:t>？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ECAB371B-EF3F-4D45-9099-4C61E66747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本课程的预期目标</a:t>
            </a:r>
            <a:r>
              <a:rPr lang="en-US" altLang="zh-CN" sz="36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D2DFDFF6-854A-4772-8C07-16FD34E52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557338"/>
            <a:ext cx="8101013" cy="467995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Bef>
                <a:spcPts val="1200"/>
              </a:spcBef>
            </a:pPr>
            <a:r>
              <a:rPr lang="zh-CN" altLang="en-US" sz="240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开阔眼界，对计算催化和材料设计的基本方法和原理有初步的了解，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具备阅读相关领域第一手的（英文）文献的能力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eaLnBrk="1" hangingPunct="1">
              <a:lnSpc>
                <a:spcPct val="125000"/>
              </a:lnSpc>
              <a:spcBef>
                <a:spcPts val="1200"/>
              </a:spcBef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从计算模拟的角度加深对催化过程的认识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ts val="1200"/>
              </a:spcBef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对于将来可能从事实验研究的，在必要时，能够在其所从事的领域进行一定的计算模拟与设计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ts val="1200"/>
              </a:spcBef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对于将来可能从事材料理论和计算方向的，能够在本课程基础上深入学习，顺利进入本领域开展工作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00EA019E-441D-4FA5-AD1E-677DE06B5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33400"/>
            <a:ext cx="109855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3200">
                <a:latin typeface="Times New Roman" charset="0"/>
                <a:ea typeface="宋体" charset="0"/>
                <a:cs typeface="宋体" charset="0"/>
              </a:rPr>
              <a:t>内 容</a:t>
            </a: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88A42AE6-7913-4A61-8D3B-53F8941F9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05000"/>
            <a:ext cx="7527925" cy="22383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1" lang="zh-CN" altLang="en-US" sz="2400">
                <a:latin typeface="Times New Roman" panose="02020603050405020304" pitchFamily="18" charset="0"/>
                <a:ea typeface="PMingLiU" panose="020B0604030504040204" pitchFamily="18" charset="-120"/>
              </a:rPr>
              <a:t>  </a:t>
            </a: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催化、量子化学基础（</a:t>
            </a:r>
            <a:r>
              <a:rPr kumimoji="1"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DFT</a:t>
            </a: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第一原理电子结构计算程序：</a:t>
            </a:r>
            <a:r>
              <a:rPr kumimoji="1"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MS</a:t>
            </a: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Gaussian</a:t>
            </a: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VASP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上机操作</a:t>
            </a:r>
            <a:endParaRPr kumimoji="1"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计算催化最新研究进展</a:t>
            </a:r>
            <a:endParaRPr kumimoji="1"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内容占位符 2">
            <a:extLst>
              <a:ext uri="{FF2B5EF4-FFF2-40B4-BE49-F238E27FC236}">
                <a16:creationId xmlns:a16="http://schemas.microsoft.com/office/drawing/2014/main" id="{1B4E9FC6-D2CD-45E7-A990-28A5FA045B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7088" y="2708275"/>
            <a:ext cx="8229600" cy="6778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b="1"/>
              <a:t>6. </a:t>
            </a:r>
            <a:r>
              <a:rPr lang="zh-CN" altLang="en-US" b="1"/>
              <a:t>所需软件</a:t>
            </a:r>
            <a:r>
              <a:rPr lang="en-US" altLang="zh-CN" b="1"/>
              <a:t>/</a:t>
            </a:r>
            <a:r>
              <a:rPr lang="zh-CN" altLang="en-US" b="1"/>
              <a:t>硬件？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3EF2F-E0CE-460D-9DFB-27298D25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3860800"/>
            <a:ext cx="5173662" cy="18716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25000"/>
              </a:lnSpc>
              <a:spcBef>
                <a:spcPts val="600"/>
              </a:spcBef>
              <a:buFontTx/>
              <a:buNone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Materials Studio/CATSTP</a:t>
            </a:r>
          </a:p>
          <a:p>
            <a:pPr marL="0" indent="0" eaLnBrk="1" hangingPunct="1">
              <a:lnSpc>
                <a:spcPct val="125000"/>
              </a:lnSpc>
              <a:spcBef>
                <a:spcPts val="600"/>
              </a:spcBef>
              <a:buFontTx/>
              <a:buNone/>
              <a:defRPr/>
            </a:pPr>
            <a:r>
              <a:rPr lang="en-US" altLang="zh-CN" sz="2400" kern="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Gaussview</a:t>
            </a:r>
            <a:r>
              <a:rPr lang="en-US" altLang="zh-CN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/Gaussian 09</a:t>
            </a:r>
          </a:p>
          <a:p>
            <a:pPr marL="0" indent="0" eaLnBrk="1" hangingPunct="1">
              <a:lnSpc>
                <a:spcPct val="125000"/>
              </a:lnSpc>
              <a:spcBef>
                <a:spcPts val="600"/>
              </a:spcBef>
              <a:buFontTx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</a:t>
            </a:r>
            <a:r>
              <a:rPr lang="en-US" altLang="zh-CN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Laptop</a:t>
            </a:r>
            <a:endParaRPr lang="zh-CN" altLang="en-US" sz="24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4" descr="http://t1.baidu.com/it/u=936997490,643434310&amp;fm=52&amp;gp=0.jpg">
            <a:extLst>
              <a:ext uri="{FF2B5EF4-FFF2-40B4-BE49-F238E27FC236}">
                <a16:creationId xmlns:a16="http://schemas.microsoft.com/office/drawing/2014/main" id="{60B4AD90-3E9F-4FA1-817D-1CB3D81D3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3" t="4092" r="12695" b="11888"/>
          <a:stretch>
            <a:fillRect/>
          </a:stretch>
        </p:blipFill>
        <p:spPr bwMode="auto">
          <a:xfrm>
            <a:off x="541338" y="1509713"/>
            <a:ext cx="4030662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图片 2">
            <a:extLst>
              <a:ext uri="{FF2B5EF4-FFF2-40B4-BE49-F238E27FC236}">
                <a16:creationId xmlns:a16="http://schemas.microsoft.com/office/drawing/2014/main" id="{1D3C977B-BB52-43DB-A8B8-88C6465BF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2"/>
          <a:stretch>
            <a:fillRect/>
          </a:stretch>
        </p:blipFill>
        <p:spPr bwMode="auto">
          <a:xfrm>
            <a:off x="4913313" y="908050"/>
            <a:ext cx="41370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图片 3">
            <a:extLst>
              <a:ext uri="{FF2B5EF4-FFF2-40B4-BE49-F238E27FC236}">
                <a16:creationId xmlns:a16="http://schemas.microsoft.com/office/drawing/2014/main" id="{AEA193B5-443C-49B9-AB84-104E9F85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479800"/>
            <a:ext cx="3524250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8D6C19BE-25D9-430D-ADE6-6ADB82769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702945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FF0000"/>
                </a:solidFill>
                <a:ea typeface="黑体" pitchFamily="2" charset="-122"/>
              </a:rPr>
              <a:t>常见催化材料形态：宏观 </a:t>
            </a:r>
            <a:r>
              <a:rPr lang="en-US" altLang="zh-CN" sz="2800" dirty="0">
                <a:solidFill>
                  <a:srgbClr val="FF0000"/>
                </a:solidFill>
                <a:ea typeface="黑体" pitchFamily="2" charset="-122"/>
              </a:rPr>
              <a:t>versus </a:t>
            </a:r>
            <a:r>
              <a:rPr lang="zh-CN" altLang="en-US" sz="2800" dirty="0">
                <a:solidFill>
                  <a:srgbClr val="FF0000"/>
                </a:solidFill>
                <a:ea typeface="黑体" pitchFamily="2" charset="-122"/>
              </a:rPr>
              <a:t>原子尺度</a:t>
            </a:r>
            <a:endParaRPr lang="en-GB" altLang="zh-CN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>
            <a:extLst>
              <a:ext uri="{FF2B5EF4-FFF2-40B4-BE49-F238E27FC236}">
                <a16:creationId xmlns:a16="http://schemas.microsoft.com/office/drawing/2014/main" id="{9D3A48BD-1816-463B-B31C-565AB5224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635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纳米材料</a:t>
            </a:r>
          </a:p>
        </p:txBody>
      </p:sp>
      <p:pic>
        <p:nvPicPr>
          <p:cNvPr id="104451" name="Picture 2" descr="http://www.jdzj.com/gongyi/gongyiedit/UploadFile/201182152943290.jpg">
            <a:extLst>
              <a:ext uri="{FF2B5EF4-FFF2-40B4-BE49-F238E27FC236}">
                <a16:creationId xmlns:a16="http://schemas.microsoft.com/office/drawing/2014/main" id="{F60E8ACE-1011-4785-AFEE-0B7D5846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78000"/>
            <a:ext cx="1905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8" descr="http://t1.baidu.com/it/u=3262328377,3682345167&amp;fm=52&amp;gp=0.jpg">
            <a:extLst>
              <a:ext uri="{FF2B5EF4-FFF2-40B4-BE49-F238E27FC236}">
                <a16:creationId xmlns:a16="http://schemas.microsoft.com/office/drawing/2014/main" id="{347306BE-0639-432F-BE21-2B7A66B20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778000"/>
            <a:ext cx="20955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10" descr="http://t2.baidu.com/it/u=124167187,2270233275&amp;fm=51&amp;gp=0.jpg">
            <a:extLst>
              <a:ext uri="{FF2B5EF4-FFF2-40B4-BE49-F238E27FC236}">
                <a16:creationId xmlns:a16="http://schemas.microsoft.com/office/drawing/2014/main" id="{20756CB4-EB2A-4667-90C2-F022D55D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76388"/>
            <a:ext cx="1584325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4" name="Picture 12" descr="http://t2.baidu.com/it/u=238609830,4102740863&amp;fm=52&amp;gp=0.jpg">
            <a:extLst>
              <a:ext uri="{FF2B5EF4-FFF2-40B4-BE49-F238E27FC236}">
                <a16:creationId xmlns:a16="http://schemas.microsoft.com/office/drawing/2014/main" id="{0B7FEC8E-DCC4-4233-867C-DAF1CBCC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4437063"/>
            <a:ext cx="2085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5" name="Picture 16" descr="http://t1.baidu.com/it/u=3720641815,1386097713&amp;fm=52&amp;gp=0.jpg">
            <a:extLst>
              <a:ext uri="{FF2B5EF4-FFF2-40B4-BE49-F238E27FC236}">
                <a16:creationId xmlns:a16="http://schemas.microsoft.com/office/drawing/2014/main" id="{DF3C6AB9-F520-4DF6-A749-975B0EB0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37063"/>
            <a:ext cx="304165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6" name="矩形 4">
            <a:extLst>
              <a:ext uri="{FF2B5EF4-FFF2-40B4-BE49-F238E27FC236}">
                <a16:creationId xmlns:a16="http://schemas.microsoft.com/office/drawing/2014/main" id="{F6865B19-48FB-443D-8E1A-8D058E285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0" y="3435350"/>
            <a:ext cx="1338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纳米金属簇</a:t>
            </a:r>
          </a:p>
        </p:txBody>
      </p:sp>
      <p:sp>
        <p:nvSpPr>
          <p:cNvPr id="104457" name="矩形 14">
            <a:extLst>
              <a:ext uri="{FF2B5EF4-FFF2-40B4-BE49-F238E27FC236}">
                <a16:creationId xmlns:a16="http://schemas.microsoft.com/office/drawing/2014/main" id="{F3BADF81-AA10-44AC-8DA1-8BCF4327D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963" y="3402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碳纳米管</a:t>
            </a:r>
          </a:p>
        </p:txBody>
      </p:sp>
      <p:sp>
        <p:nvSpPr>
          <p:cNvPr id="104458" name="矩形 15">
            <a:extLst>
              <a:ext uri="{FF2B5EF4-FFF2-40B4-BE49-F238E27FC236}">
                <a16:creationId xmlns:a16="http://schemas.microsoft.com/office/drawing/2014/main" id="{226D5712-F79B-40EE-944C-539D225C7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3635375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一维纳米晶棒</a:t>
            </a:r>
          </a:p>
        </p:txBody>
      </p:sp>
      <p:sp>
        <p:nvSpPr>
          <p:cNvPr id="104459" name="矩形 16">
            <a:extLst>
              <a:ext uri="{FF2B5EF4-FFF2-40B4-BE49-F238E27FC236}">
                <a16:creationId xmlns:a16="http://schemas.microsoft.com/office/drawing/2014/main" id="{8F6A605E-6029-46E5-941A-E04A330B7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88" y="5943600"/>
            <a:ext cx="2185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纳米氧化物</a:t>
            </a:r>
            <a:r>
              <a:rPr kumimoji="0"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光催化</a:t>
            </a:r>
            <a:r>
              <a:rPr kumimoji="0"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kumimoji="0"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4460" name="矩形 18">
            <a:extLst>
              <a:ext uri="{FF2B5EF4-FFF2-40B4-BE49-F238E27FC236}">
                <a16:creationId xmlns:a16="http://schemas.microsoft.com/office/drawing/2014/main" id="{D2899364-E2F1-4F8C-8EFF-0C5C7E83E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7663" y="6024563"/>
            <a:ext cx="133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C00000"/>
                </a:solidFill>
                <a:latin typeface="Arial" panose="020B0604020202020204" pitchFamily="34" charset="0"/>
              </a:rPr>
              <a:t>拓扑绝缘体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CD271B5-B774-4A6B-BFE0-182863EFD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49438" y="74613"/>
            <a:ext cx="7029451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固体（催化）材料形态</a:t>
            </a:r>
            <a:endParaRPr lang="en-GB" altLang="zh-CN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>
            <a:extLst>
              <a:ext uri="{FF2B5EF4-FFF2-40B4-BE49-F238E27FC236}">
                <a16:creationId xmlns:a16="http://schemas.microsoft.com/office/drawing/2014/main" id="{11339A60-6F3F-4989-9FD1-78D999E6D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048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有序介孔材料</a:t>
            </a:r>
          </a:p>
        </p:txBody>
      </p:sp>
      <p:sp>
        <p:nvSpPr>
          <p:cNvPr id="81923" name="灯片编号占位符 3">
            <a:extLst>
              <a:ext uri="{FF2B5EF4-FFF2-40B4-BE49-F238E27FC236}">
                <a16:creationId xmlns:a16="http://schemas.microsoft.com/office/drawing/2014/main" id="{F1522FCD-3518-467B-8CFA-25E3E2EF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84A47CEF-5D3E-4169-A592-1AD81EC7D3DF}" type="slidenum">
              <a:rPr lang="en-US" altLang="zh-CN" sz="1400" smtClean="0">
                <a:solidFill>
                  <a:srgbClr val="000000"/>
                </a:solidFill>
                <a:ea typeface="PMingLiU" panose="02020500000000000000" pitchFamily="18" charset="-120"/>
              </a:rPr>
              <a:pPr>
                <a:spcBef>
                  <a:spcPct val="0"/>
                </a:spcBef>
                <a:buFontTx/>
                <a:buNone/>
                <a:defRPr/>
              </a:pPr>
              <a:t>7</a:t>
            </a:fld>
            <a:endParaRPr lang="en-US" altLang="zh-CN" sz="1400">
              <a:solidFill>
                <a:srgbClr val="000000"/>
              </a:solidFill>
              <a:ea typeface="PMingLiU" panose="02020500000000000000" pitchFamily="18" charset="-120"/>
            </a:endParaRPr>
          </a:p>
        </p:txBody>
      </p:sp>
      <p:pic>
        <p:nvPicPr>
          <p:cNvPr id="105476" name="Picture 4" descr="http://img.antpedia.com/attachments/2010/09/24025_201009281102341.jpg">
            <a:extLst>
              <a:ext uri="{FF2B5EF4-FFF2-40B4-BE49-F238E27FC236}">
                <a16:creationId xmlns:a16="http://schemas.microsoft.com/office/drawing/2014/main" id="{E1BF1A4B-A44B-4AF4-A47E-CC3302DD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63" y="1450975"/>
            <a:ext cx="47625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矩形 6">
            <a:extLst>
              <a:ext uri="{FF2B5EF4-FFF2-40B4-BE49-F238E27FC236}">
                <a16:creationId xmlns:a16="http://schemas.microsoft.com/office/drawing/2014/main" id="{ECA2D284-ECC9-45A0-813C-E4DC9298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3817938"/>
            <a:ext cx="1338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介孔碳材料</a:t>
            </a:r>
          </a:p>
        </p:txBody>
      </p:sp>
      <p:pic>
        <p:nvPicPr>
          <p:cNvPr id="105478" name="Picture 6" descr="http://image.cn.made-in-china.com/2f0j01yBZtowrJSiku/%25E5%2588%2586%25E5%25AD%2590%25E7%25AD%259B%25EF%25BC%2588SBA-15%25EF%25BC%2589.jpg">
            <a:extLst>
              <a:ext uri="{FF2B5EF4-FFF2-40B4-BE49-F238E27FC236}">
                <a16:creationId xmlns:a16="http://schemas.microsoft.com/office/drawing/2014/main" id="{829921DD-E3E2-49E7-B2E7-83F7CC3D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4221163"/>
            <a:ext cx="5761038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9" name="Picture 8" descr="http://www.cncatalyst.com/img/2009320143763.gif">
            <a:extLst>
              <a:ext uri="{FF2B5EF4-FFF2-40B4-BE49-F238E27FC236}">
                <a16:creationId xmlns:a16="http://schemas.microsoft.com/office/drawing/2014/main" id="{9BB29472-50A6-4F3B-9B7B-BBF4EB96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4130675"/>
            <a:ext cx="302736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0" descr="http://pkunews.pku.edu.cn/2012zt/attachement/jpg/site2/20120426/78e7d186c30a1102e94305.jpg">
            <a:extLst>
              <a:ext uri="{FF2B5EF4-FFF2-40B4-BE49-F238E27FC236}">
                <a16:creationId xmlns:a16="http://schemas.microsoft.com/office/drawing/2014/main" id="{8C53E022-23E7-4A80-950C-401A61FE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449388"/>
            <a:ext cx="26638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1" name="Picture 2" descr="http://www.nosta.gov.cn/2004jldh/zr/img_zr/z-08-2.gif">
            <a:extLst>
              <a:ext uri="{FF2B5EF4-FFF2-40B4-BE49-F238E27FC236}">
                <a16:creationId xmlns:a16="http://schemas.microsoft.com/office/drawing/2014/main" id="{8C0D30E6-B6BB-4ABF-8BE5-A4687FFC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4514850"/>
            <a:ext cx="207645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8492B97B-3D32-41FA-80C3-AEFB5B9F6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49438" y="74613"/>
            <a:ext cx="7029451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固体（催化）材料形态</a:t>
            </a:r>
            <a:endParaRPr lang="en-GB" altLang="zh-CN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>
            <a:extLst>
              <a:ext uri="{FF2B5EF4-FFF2-40B4-BE49-F238E27FC236}">
                <a16:creationId xmlns:a16="http://schemas.microsoft.com/office/drawing/2014/main" id="{74306A35-B797-4723-9A95-6893212C1F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4988" y="449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电极材料</a:t>
            </a:r>
          </a:p>
        </p:txBody>
      </p:sp>
      <p:sp>
        <p:nvSpPr>
          <p:cNvPr id="79875" name="灯片编号占位符 3">
            <a:extLst>
              <a:ext uri="{FF2B5EF4-FFF2-40B4-BE49-F238E27FC236}">
                <a16:creationId xmlns:a16="http://schemas.microsoft.com/office/drawing/2014/main" id="{58931B60-B196-40D7-BA02-36E99BF4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B4D680A9-9247-4E02-8E52-37E7C3F8F977}" type="slidenum">
              <a:rPr lang="en-US" altLang="zh-CN" sz="1400" smtClean="0">
                <a:solidFill>
                  <a:srgbClr val="000000"/>
                </a:solidFill>
                <a:ea typeface="PMingLiU" panose="02020500000000000000" pitchFamily="18" charset="-120"/>
              </a:rPr>
              <a:pPr>
                <a:spcBef>
                  <a:spcPct val="0"/>
                </a:spcBef>
                <a:buFontTx/>
                <a:buNone/>
                <a:defRPr/>
              </a:pPr>
              <a:t>8</a:t>
            </a:fld>
            <a:endParaRPr lang="en-US" altLang="zh-CN" sz="1400">
              <a:solidFill>
                <a:srgbClr val="000000"/>
              </a:solidFill>
              <a:ea typeface="PMingLiU" panose="02020500000000000000" pitchFamily="18" charset="-120"/>
            </a:endParaRPr>
          </a:p>
        </p:txBody>
      </p:sp>
      <p:pic>
        <p:nvPicPr>
          <p:cNvPr id="106500" name="Picture 4" descr="http://pemc-bit.eefocus.com/include/picture/500/400/data/09-09/1251940978_588e9352.jpg">
            <a:extLst>
              <a:ext uri="{FF2B5EF4-FFF2-40B4-BE49-F238E27FC236}">
                <a16:creationId xmlns:a16="http://schemas.microsoft.com/office/drawing/2014/main" id="{D15426CD-7CC0-484D-B2C0-C06406DF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88" y="4308475"/>
            <a:ext cx="190182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6" descr="http://www.china-hydrogen.org/webSys/upload/Image/20101219095422188.jpg">
            <a:extLst>
              <a:ext uri="{FF2B5EF4-FFF2-40B4-BE49-F238E27FC236}">
                <a16:creationId xmlns:a16="http://schemas.microsoft.com/office/drawing/2014/main" id="{6354DC5A-BF3D-46BB-AC54-6FA763AB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"/>
          <a:stretch>
            <a:fillRect/>
          </a:stretch>
        </p:blipFill>
        <p:spPr bwMode="auto">
          <a:xfrm>
            <a:off x="6450013" y="4300538"/>
            <a:ext cx="25717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2" name="矩形 7">
            <a:extLst>
              <a:ext uri="{FF2B5EF4-FFF2-40B4-BE49-F238E27FC236}">
                <a16:creationId xmlns:a16="http://schemas.microsoft.com/office/drawing/2014/main" id="{8CAF2C41-5122-4C90-B9DB-42A4A04C2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963" y="3930650"/>
            <a:ext cx="1338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导电聚合物</a:t>
            </a:r>
          </a:p>
        </p:txBody>
      </p:sp>
      <p:sp>
        <p:nvSpPr>
          <p:cNvPr id="106503" name="矩形 8">
            <a:extLst>
              <a:ext uri="{FF2B5EF4-FFF2-40B4-BE49-F238E27FC236}">
                <a16:creationId xmlns:a16="http://schemas.microsoft.com/office/drawing/2014/main" id="{32F53710-6DA1-46E9-A9D9-F1240F28F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800" y="3930650"/>
            <a:ext cx="2262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复合固体氧化物电极</a:t>
            </a:r>
          </a:p>
        </p:txBody>
      </p:sp>
      <p:pic>
        <p:nvPicPr>
          <p:cNvPr id="106504" name="Picture 8" descr="http://www.cnfuelcell.com/img/2010310105331.JPG">
            <a:extLst>
              <a:ext uri="{FF2B5EF4-FFF2-40B4-BE49-F238E27FC236}">
                <a16:creationId xmlns:a16="http://schemas.microsoft.com/office/drawing/2014/main" id="{EFF40147-4009-4AFF-B541-B1110B0EF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" r="10361" b="17152"/>
          <a:stretch>
            <a:fillRect/>
          </a:stretch>
        </p:blipFill>
        <p:spPr bwMode="auto">
          <a:xfrm>
            <a:off x="323850" y="1714500"/>
            <a:ext cx="2911475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5" name="矩形 10">
            <a:extLst>
              <a:ext uri="{FF2B5EF4-FFF2-40B4-BE49-F238E27FC236}">
                <a16:creationId xmlns:a16="http://schemas.microsoft.com/office/drawing/2014/main" id="{01BA8F9C-31A9-4CE4-A233-3BAF57D6F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1468438"/>
            <a:ext cx="208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Pt/C </a:t>
            </a: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复合电极材料</a:t>
            </a:r>
          </a:p>
        </p:txBody>
      </p:sp>
      <p:pic>
        <p:nvPicPr>
          <p:cNvPr id="106506" name="Picture 12" descr="http://www.bjb.cas.cn/kytd/kjdt/200908/W020090818331422308654.jpg">
            <a:extLst>
              <a:ext uri="{FF2B5EF4-FFF2-40B4-BE49-F238E27FC236}">
                <a16:creationId xmlns:a16="http://schemas.microsoft.com/office/drawing/2014/main" id="{6BBEF19F-F366-4F51-8F60-6BCB8DE2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298950"/>
            <a:ext cx="4194175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7" name="Picture 14" descr="http://www.ciac.jl.cn/xwzx/ttxw/200807/W020090706476398478770.jpg">
            <a:extLst>
              <a:ext uri="{FF2B5EF4-FFF2-40B4-BE49-F238E27FC236}">
                <a16:creationId xmlns:a16="http://schemas.microsoft.com/office/drawing/2014/main" id="{10103B65-64C0-4F07-907A-08E68906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827213"/>
            <a:ext cx="5040313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8" name="矩形 14">
            <a:extLst>
              <a:ext uri="{FF2B5EF4-FFF2-40B4-BE49-F238E27FC236}">
                <a16:creationId xmlns:a16="http://schemas.microsoft.com/office/drawing/2014/main" id="{32C52A9C-507D-4F6A-98D6-4530232B8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1462088"/>
            <a:ext cx="226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染料敏化太阳能电池</a:t>
            </a:r>
          </a:p>
        </p:txBody>
      </p:sp>
      <p:sp>
        <p:nvSpPr>
          <p:cNvPr id="106509" name="矩形 15">
            <a:extLst>
              <a:ext uri="{FF2B5EF4-FFF2-40B4-BE49-F238E27FC236}">
                <a16:creationId xmlns:a16="http://schemas.microsoft.com/office/drawing/2014/main" id="{9B0AF428-0150-48C2-9495-B27D4C7B8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6451600"/>
            <a:ext cx="203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锂电池</a:t>
            </a:r>
            <a:r>
              <a:rPr kumimoji="0"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—</a:t>
            </a:r>
            <a:r>
              <a:rPr kumimoji="0" lang="zh-CN" altLang="en-US" sz="1800">
                <a:solidFill>
                  <a:srgbClr val="000000"/>
                </a:solidFill>
                <a:latin typeface="Arial" panose="020B0604020202020204" pitchFamily="34" charset="0"/>
              </a:rPr>
              <a:t>磷酸铁锂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A2DB9CE2-1E96-481E-8514-B9AB27A87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49438" y="74613"/>
            <a:ext cx="7029451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固体（催化）材料形态</a:t>
            </a:r>
            <a:endParaRPr lang="en-GB" altLang="zh-CN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图片 3">
            <a:extLst>
              <a:ext uri="{FF2B5EF4-FFF2-40B4-BE49-F238E27FC236}">
                <a16:creationId xmlns:a16="http://schemas.microsoft.com/office/drawing/2014/main" id="{4CA12AAC-D10C-4060-8277-C785D9B49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692150"/>
            <a:ext cx="4135438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图片 4">
            <a:extLst>
              <a:ext uri="{FF2B5EF4-FFF2-40B4-BE49-F238E27FC236}">
                <a16:creationId xmlns:a16="http://schemas.microsoft.com/office/drawing/2014/main" id="{BAC5C37E-4499-4290-A81A-1E92BBF88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0" b="9639"/>
          <a:stretch>
            <a:fillRect/>
          </a:stretch>
        </p:blipFill>
        <p:spPr bwMode="auto">
          <a:xfrm>
            <a:off x="623888" y="625475"/>
            <a:ext cx="315595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548" name="Group 12">
            <a:extLst>
              <a:ext uri="{FF2B5EF4-FFF2-40B4-BE49-F238E27FC236}">
                <a16:creationId xmlns:a16="http://schemas.microsoft.com/office/drawing/2014/main" id="{3323B6AA-041D-4866-9A90-64EAC19774F2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3500438"/>
            <a:ext cx="6381750" cy="3108325"/>
            <a:chOff x="467544" y="1052736"/>
            <a:chExt cx="7470872" cy="3512445"/>
          </a:xfrm>
        </p:grpSpPr>
        <p:pic>
          <p:nvPicPr>
            <p:cNvPr id="108552" name="Picture 1" descr="Screen shot 2013-05-17 at 02.29.07.png">
              <a:extLst>
                <a:ext uri="{FF2B5EF4-FFF2-40B4-BE49-F238E27FC236}">
                  <a16:creationId xmlns:a16="http://schemas.microsoft.com/office/drawing/2014/main" id="{038EC534-4E4F-4CAB-87AE-A9BA256F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052736"/>
              <a:ext cx="186690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53" name="Picture 2" descr="Screen shot 2013-05-17 at 02.31.13.png">
              <a:extLst>
                <a:ext uri="{FF2B5EF4-FFF2-40B4-BE49-F238E27FC236}">
                  <a16:creationId xmlns:a16="http://schemas.microsoft.com/office/drawing/2014/main" id="{053D15A7-CF1A-41D9-9221-0E5E77443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3264" y="1052737"/>
              <a:ext cx="1825281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54" name="Picture 3" descr="Screen shot 2013-05-17 at 02.31.36.png">
              <a:extLst>
                <a:ext uri="{FF2B5EF4-FFF2-40B4-BE49-F238E27FC236}">
                  <a16:creationId xmlns:a16="http://schemas.microsoft.com/office/drawing/2014/main" id="{CD5AD559-57C4-45E9-859E-D5E9CF8AA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8448" y="1052736"/>
              <a:ext cx="1872208" cy="173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55" name="Picture 7" descr="Screen shot 2013-05-17 at 02.31.58.png">
              <a:extLst>
                <a:ext uri="{FF2B5EF4-FFF2-40B4-BE49-F238E27FC236}">
                  <a16:creationId xmlns:a16="http://schemas.microsoft.com/office/drawing/2014/main" id="{7239C178-9F7D-407C-AE27-F7F8C89D6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6208" y="1052736"/>
              <a:ext cx="1872208" cy="172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56" name="Picture 8" descr="Screen shot 2013-05-17 at 02.33.05.png">
              <a:extLst>
                <a:ext uri="{FF2B5EF4-FFF2-40B4-BE49-F238E27FC236}">
                  <a16:creationId xmlns:a16="http://schemas.microsoft.com/office/drawing/2014/main" id="{F338DA13-63ED-438C-8600-DE9D3FE8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56" y="2844418"/>
              <a:ext cx="1872208" cy="1709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57" name="Picture 9" descr="Screen shot 2013-05-17 at 02.33.24.png">
              <a:extLst>
                <a:ext uri="{FF2B5EF4-FFF2-40B4-BE49-F238E27FC236}">
                  <a16:creationId xmlns:a16="http://schemas.microsoft.com/office/drawing/2014/main" id="{267A0621-BDD0-4D80-B7B9-F4B68282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3264" y="2838744"/>
              <a:ext cx="1845810" cy="1715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58" name="Picture 10" descr="Screen shot 2013-05-17 at 02.33.55.png">
              <a:extLst>
                <a:ext uri="{FF2B5EF4-FFF2-40B4-BE49-F238E27FC236}">
                  <a16:creationId xmlns:a16="http://schemas.microsoft.com/office/drawing/2014/main" id="{49474EB1-D0B3-4251-A9A4-D55565FA8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428" y="2833804"/>
              <a:ext cx="1848207" cy="1720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59" name="Picture 11" descr="Screen shot 2013-05-17 at 02.34.11.png">
              <a:extLst>
                <a:ext uri="{FF2B5EF4-FFF2-40B4-BE49-F238E27FC236}">
                  <a16:creationId xmlns:a16="http://schemas.microsoft.com/office/drawing/2014/main" id="{6E9032AB-866C-4279-AC83-721025F8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468" y="2834448"/>
              <a:ext cx="1807940" cy="1730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8549" name="Text Box 7">
            <a:extLst>
              <a:ext uri="{FF2B5EF4-FFF2-40B4-BE49-F238E27FC236}">
                <a16:creationId xmlns:a16="http://schemas.microsoft.com/office/drawing/2014/main" id="{0BE397C4-79EE-44A1-B7DC-E7F2E9C59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6084888"/>
            <a:ext cx="4791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GB" altLang="en-US" sz="2800">
                <a:solidFill>
                  <a:srgbClr val="FFFF00"/>
                </a:solidFill>
                <a:ea typeface="ＭＳ Ｐゴシック" panose="020B0600070205080204" pitchFamily="34" charset="-128"/>
              </a:rPr>
              <a:t>CO Oxidation on Pt(111)</a:t>
            </a:r>
            <a:endParaRPr kumimoji="0" lang="en-US" altLang="en-US" sz="2800">
              <a:solidFill>
                <a:srgbClr val="FFFF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156AD33-A738-4016-B7F3-02845BB81E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-100013"/>
            <a:ext cx="7772400" cy="1143001"/>
          </a:xfrm>
        </p:spPr>
        <p:txBody>
          <a:bodyPr/>
          <a:lstStyle/>
          <a:p>
            <a:pPr>
              <a:defRPr/>
            </a:pPr>
            <a:r>
              <a:rPr lang="zh-CN" altLang="en-US" sz="2400" b="1" kern="1200" dirty="0">
                <a:solidFill>
                  <a:srgbClr val="FF0000"/>
                </a:solidFill>
                <a:latin typeface="Arial" charset="0"/>
                <a:ea typeface="黑体" pitchFamily="2" charset="-122"/>
                <a:cs typeface="+mn-cs"/>
              </a:rPr>
              <a:t>固体表面催化微观状态示例：</a:t>
            </a:r>
          </a:p>
        </p:txBody>
      </p:sp>
      <p:sp>
        <p:nvSpPr>
          <p:cNvPr id="108551" name="Text Box 7">
            <a:extLst>
              <a:ext uri="{FF2B5EF4-FFF2-40B4-BE49-F238E27FC236}">
                <a16:creationId xmlns:a16="http://schemas.microsoft.com/office/drawing/2014/main" id="{DE54FF1E-B080-491B-A4EB-C9C4A73E4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76538"/>
            <a:ext cx="2016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>
                <a:solidFill>
                  <a:srgbClr val="FFFF00"/>
                </a:solidFill>
                <a:ea typeface="ＭＳ Ｐゴシック" panose="020B0600070205080204" pitchFamily="34" charset="-128"/>
              </a:rPr>
              <a:t>O</a:t>
            </a:r>
            <a:r>
              <a:rPr kumimoji="0" lang="en-US" altLang="zh-CN" sz="2000" baseline="-25000">
                <a:solidFill>
                  <a:srgbClr val="FFFF00"/>
                </a:solidFill>
                <a:ea typeface="ＭＳ Ｐゴシック" panose="020B0600070205080204" pitchFamily="34" charset="-128"/>
              </a:rPr>
              <a:t>2</a:t>
            </a:r>
            <a:r>
              <a:rPr kumimoji="0" lang="en-US" altLang="zh-CN" sz="2000">
                <a:solidFill>
                  <a:srgbClr val="FFFF00"/>
                </a:solidFill>
                <a:ea typeface="ＭＳ Ｐゴシック" panose="020B0600070205080204" pitchFamily="34" charset="-128"/>
              </a:rPr>
              <a:t> dissociation</a:t>
            </a:r>
            <a:endParaRPr kumimoji="0" lang="en-US" altLang="en-US" sz="2000">
              <a:solidFill>
                <a:srgbClr val="FFFF00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1.2"/>
  <p:tag name="ISPRING_ULTRA_SCORM_COURSE_ID" val="8D24D4F0-9399-40DC-AFF2-D72D342792E4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ULTRA_SCORM_COURCE_TITLE" val="T2"/>
  <p:tag name="ISPRING_PRESENTATION_TITLE" val="T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PATH" val="Content List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OCFWFAVhmbkFjIAAOZvAAAXAAAAdW5pdmVyc2FsL3VuaXZlcnNhbC5wbmftfXlUU9e3v62ttk7UioIDpK1aFZWIihOQaB1QESMCogyJQpEiEIwQEshkv9aBMbUKqAypA4Q5MiYEkqgQ0oqSr0wBQogmRYRLEgNkgJDkl4C22uH93m+t9/54vwdrZbH2Peeevc+ezmefe3MSf+Sw69xZS2ZNmzZt7oH9e45OmzaDMm3aR4RPZpiu/ByB2G7690HUUddvppU0Les3ER+F7HLfNW1aKXn2+KmPTfSnZ/efiJo2bV6d+fMBLzLv22nTInEH9uzywsIHRQGJMs0JIwp0zeLBzC9+q7/A2c6PdZ7z8PzRD4/9uO/gR+4Xq4581TNykn5kNTL/SMXHux9+wT149GrVZ2G3fK/1rKhoooQxOUoBglZd0hlGY9W8xLB6Xgfyi2pO6E6zZwJ1t/RhPhlEdTklgPD64UwfBcdoqAQZtbxpE3+vZ7enWdYcHXQTQpZRJI8HmyYvH4nPCkW7QPQjVKh75CeT1+jzcS0q7QjHqOP0z5289PxUvXwkjNhtO0n2fVbTQtP/tgp6gPbRxIXzl+ebrgT7TDY/WJMEs3ql14g5Y5dJ2ssjO1L4YuhEC+amsv/DxaDTwxqLiY4BMWnK/t50hOFjxLjEioU1fJJdr31NNmrJnN9qxHpknHA59oZYbJpuDEEXSRzO6FeRhde0OrKihW+aaj8aNeouQEtQfH3fIn4wjh2eNeacjk1CtIk3TYzvkRWMH1MhjKpCsV4k1r/++IV4NEtcHffyZkhJMJ2qXtFwGTp6DVpt+2nQt/EIowRskIyVCRAkF5ae9ogK1feXz52uxNU8DSLohGI2W/aMR9Vmz9XtsoeQG2H6nmRdtq46kkcVjz8V1xKRwLCrDcWWN2x2hWk35OHSFsPH3dj5OqOeY8S4hIeDqZp7DVQ94/M6zzkQYSMxFelkLWqIAK1FLtjtHyO6NmRq1Rq6yVuVo0uwVenidqltVPvr6wGYWdIFE9MZdalSrqlPFAIXJda3idKtROlY1Zfw53B6IiAZRovUHythhAFPENxWYnMMYGrxOrSg5kuJFHt17C5I/0oVIQEagoGLKnQnU5HPl6FGvZNhylh/WxANs4cgWUBhsNc11DPWQeCSMbSYgRRtISZjPisGJPxwHEclL2DAkgKAAB8hUKU5wS+Py9RHJTfSq8gLQCTDMMX4GiUBjBqSUQPWGyRVKIqK8eJAUhTsDD5BUaz/pYIdWZXO07SOaUDiVQBuXXZQtz2bL5ByaUA1T+zTTdS7cCME0h9UrOsuh/2z44XFNM5CRdUTW6du9ZxOyD7n9EHx/AkXYvGGgjTf1P64FOxMsxoPetCZslB4yq7ED7yIBtItBH/CI0il6BoG0mlJsZDLO0WQabfB78Hpybx4mg2F1vcZIjL5ENWZjhbyXhwwTZ+0lEt5+vmFJ2Oski+/vnSBYU9UODyq379AwKOh9Ex7SApCyiTpBSSWwRmSoosUH7AUFPNOIJbbm1Q+Wo8GqgClVCp0boorAbb4CXkJZKlmCX+rHHThKF7GsEeW29hLmAzZGIGHVqraVeS6a0sokrBwjqtUoNXYmjQC818E4mnqmIjxxTyCAK1EJXkDoyW8ZCiVIY4bVI3GZar01qSZndLuFUspklK6WKi0BkqlAC8IE7LfuWGHxSPi+ekTIapu2gHhzq5SPkJewSwtcghknbQBD9kDVShC7aul4JESqx/SsQ+3IemsdRDyqbUQOLm6JFFIs7opVbbLvumONB5HiT0pQumIyQlZ1ph2p7TAk53zdjk01auUgYbPwR20U1/LQWADjTO8soTcSNck8pJ5ibT55FJkjW0IwRbEk0UObxP23eqEtKulr3PAhP66XWvsEfw1kJ558FPJcGFjk+xACkxJqOkJteQ0cPQMPLS26OrqeoK0TIXCW5jM1ae8odSX6+mfiRNRo3FJ95viB1HIz/lhUAg3OAzrG/gqgceWLS6bUcTQG8QbJtzBoq90vIOFvRqrs7+skpyr3V9rJeAljgMfAyoJunZarc21NC1eFGlE0+lkYbiixojfrqqWgfoys1u1FTYn1eq6fy/BSsqKrZGSMeviwC8SeAF3j/jb0uMxFjKF1e46Q9gPDKNaqlomjbEY3oYT8rqMPVLDl5CURkFQBBQuKZNF4Zdl/6a1vPt0DJ6MkPI32SOMBqk4bo4jgFvBviyRMpAERRFvjjLWuUltc+FLec2l7mKGu3rb1njdIIcsLdNTBExRGcuUUgCpVMsE2Ep/STUvWOmvubBoMh8Pdxj4VOx8DEv6BfzfKcJw1wwtVhRi8k4/xZVPHNRFuh+wT9CdBgCJ+K6Hs98G/LNC/MF8AW/2kzd+/jmPqmqiyiIk/BX7qFhec1wRY52BLTU5rvW99p2V9QQJ8/Jiiq0apa4iVxpZ4s0QrlRhJFOxfS2GsijcT9KWsW1si8Cz8XzpkGNTuHilpYTvhOQg6RB4u/SSFn6C1NSpQYw7xQPlvOpfDbod9UEKkw7G4xuRuEv1w8f5jtk+3V9nG9XEifl0NwWZXPliNwPPwn0B7+hhf1JLcNgB/03E3sDqcSy1DWLdXwaexYsQCBJ4x8F7aADSFDMOkjGGaAzP6iA+jvKjQOelb4NwX32mOUEiOmzjOmUGJsVf/brEz4hpYUZ0f40E0ROF9WhlGJ6YoQxlXRi4zusUGoh00OWMBupnu1vGti7jL5/BMOmm9wAZplS4GLJoHo72CKmnP13fc4UsZSv7bOmJZAH6lJEBoCT8aJ3eitPQp+zLcmlyL1OGGjuAYWyKUqvsABTRBJFqmWA4WayLgwAO7aOTS2Dd9katJfgTmhWRLvlYhP1gByQFEJArZgl3rSpJtIoToIVWNdKLRqwHNoAO3wPX+Am4eilQDEiVdPpc5R1VXCZDH9dEhdBNIiZZKEPKL2UeGmdrFJt9jWKPpK1h1r4CLg9g3jeE705yBIaso9oFT9kNakV48sGw1rgbE/PVcDQMYxwbNaoulQxbZ7YLZOym7c7xHKNME44nc/vCsPGNAs1OfK1Bz9N0jWWn9FkJilGhnRBkEtS0BCkKFBy9Ke/o2PO2usTkNf0oG07mwenxwkjQRMY5L3Rq1NbHusQrv2/sVYAmLtU80UZ/n2RRPqqbOZGU7DdBAr6Q1oUbDB+YaUajCRn8ot2QwSFNqEm+cXJlmzYtJAj/4STUCE+CTV7KTFZ+Ookuyh0gE7dPO7ulYdVkY1ODdhJ6POgc7+KMN3L8J3s82G5Nmeyxbel/wdj/mcHqWMqGpT6K2uGmNpyChVl5ALWo/uZnIbtjTke/6XGBoAcQnDijXgOq/W3dAaNP5lzUvm9DXLmTfDZ0WBBfX5gJ3uTWDLYK2RMT4/X2vgNHfaao/0+pfuSIvEYBF9VgFAOjfRSOeqQFhnBRtXparcxuiSMq/aXbAevgP5zkhj3HGpVNUHdGv67+Vpk59whvtZOT3aTPnn8YPcoaaXbrZ0RZ1UcJROD3WgIk5I6aYqycGm006GeC+j9/3JSSMOn/JzcEEDvzotKdwx2cs85BXdhl5XcDJx3c+lC6mPikOsw219HZZVA/gm187y7hlyFADwvnQ+MYxi746Qfihp9upVHc1MvqIoTzYBZRUBfD+2PF/NjJrCjrs0a2ELFMmX7k2/el0HmcrjY3M8te9G/RtFxb+94UgusOMcytBcgl2f+ypw4O5r2JzBktvelzN71ofpwdxMg/g53FzHyPK2LLkx/c1uJSvixc+o/3dWAyXqx5de5PStmwwL54cPulCLrNP9543OXJa8vo7e/bKPzGp+nH1Mt2j9yv8/x37/Usm4VvwPtJ5njZqa/9fTuj5lDnwHale77rC0ONl26eDQ3mKz3+QRDIrIDDnZ0eb5LVnNxG8NLTj3JSXXiutxvX/J2qtKv/QTLQxX+YDrY/J7250emfNLgj+HzzP8yn8LLNz//Ara7q8uJ/bGML5x35J3bAlunX/9HQyH8UxbttWs7fK8SaiVzyj5JEPJ6x+k8KjoQ+XqeRi3BnExEEjUIMowQxInQfHPyT3YTzNmKe1VX8df6yH6OsXMLD/iKoOYIRS6LlCaZ4tPzLFDUDhbTcuqaAz/gBGM77LeZk4TL8ZJMpxn+VbOf9Ocq3Jszv41ohDrlmu1ny215Hv6fWn5j/m6g+oJjew4zTqwSkX3/oIWhEgDhs/FZlCRmJc3rfyMMqk77h5qTL+e1mSHa1OYmBugfKEvrwKYGb48b6qTS5qEbz/CfEOnbTMB9K0qPGb3Zv3sDtRbHsC9+1z6ivtKXKOjgwOv7Uy8+d+v493OwGDnDRDZZbQHTcwPM1JKNBxWtzoiTB0k+860D4YKnnSCoN3zs2hNV4jn/Htj4lKTNBv5lHxpdQwKga7zmOKApaRGR0wq0Uzl1wjm1YAAiBWUjhDfvS4wv65iNWES0AJgEV4Nyjhng4v4zBC6FytYOA0mZHBCtxvgLaB2GVetZFVV/+cNo7nrgD4UD8Vuo552tU7JzlX/Z8bCmx8XCoKnr2MtUHXk1MQuuXXJWI9oDZWokKDQR4AUzr05Jhhr0cBOJF+CgZX9qCkQtMY59xEWsd92XKY+sFKXypQCboWMR3lNes75m/kFydQCvddwdrD0CAsAZVoXYHMIbNZCD133GwcGB7gwrQgDgWWfT31JjwwbfJ2/0crhSBXK3uunWf1jVRTNhWVeiYtwelc5y2FxXrfNh/EZllEyNBSdVh3Sf4IQvpyTR6AuAjGr4CBE0rSLi9Xl7uy0fpdCIIR2a9iHu/IrtlrLwLDiKDNPE8kRF+B1uiaxx59W68NvnMATmk1WtLF6bTlN/NtRO2EyQxbkk7USdMperzzxUfJiiDjccdHoUrltKTEXcZxLkuHv5s261dkHShM1nF2FrZkKuS38WyTRV1cV/FpTICUKb1VSrVo/UKtAiKg3RSaLas9x0m6ID3lpT6PmXKHdkvnwcyThTPX4VcqliXwDtBruQgrgB3GETCMi5a6PCdzp/Zh8pQruky3GAx+GrNfBOLbCMbfQJfrGoqZFmXJMFgJe+r8ct7SyFlqBUz0vQ7F0DP2Nf/UgY6bnJOzK5izLwI0r0ASygTyRpeXcKRab1cyK+qpJ54mUpO1aLFcYeV9vn6YQSHujq7Ue2q3YuiYOcpw+b460DTb4hcyfD33DdrB4Srr4IW2BNF8zajRHGrPCyhsyKTdzp8wu1D1axuSGfox/AuTXZyOogSWOR7t8mdv5wp01oWgwR0Qk+hLKgBaykBLjMQ/iBT+Y+vmu6ZhARGeUH1KqA0kNFl6HyF/5OdoMJTq9bOyBrc4nCj/tXngUc62dPXyBcoXp4QRPJSrb8L/PGEgCtrx1pyBV1EW3KNzQ+BHfHCIsxWb/5yOV1fa2cLtsUYS4q+02Wq+SRjiDXd74LXFUACMfmn0lnK1LJCgtLfM9W1eyVT1BT130CZykWNbW3tugMc/8z576xL6oalkf7mPXnC643lK/QI1Jb6xVf/yN1nxdqGrSXEkbsgF2z1iZ9KSvg/bFtatunuf2+Z+x8OVsIefRoJJxh1Yk6caVIl/Va65xcsIOPl8VCqUUs27jcuAzX4cMbaCjkGgMOOG+1Np0HUpeQAF0131OWFHM5KIl+J4xsObZvxdpIOua9e6JRkEl5l0sY9Um4WjDh0rX//Ju5scO1ZfciP+s6zmsVvFKlT0zn6kwefrcnauJPrlFW26/QdrJWXOqRedPoNKFjXsMDFV7l8lG1Q0agkNo6kDiGlpWy4RngxG7HfWMSo+T2lOXPJ9k8MeLpczKGkgFu45OeNhtp32vEE6VLxfmNSOpkwGNSvfRTlY0KJbsYnjIw/unCNlFT94ss0oqqw/9UjPpe8/Imh+90OLE0Prp+C0v62CnozxX6cQiPIwvopNhjyW+CfRc8gjvS4QoauRp99YdQ+w/FOvZnJYGtPHFBcKECQ9L74WpkII2axx59uFePP/soXImw5Jbxf6mUCQScpOQJQF+r7CjOQ6flseJswkqN3IzWYoSwvrQlkVIIQxm1MsY4lrmnrfTHxgAD9JRLTgr7JgNhuqkF2Ep/qpdw+IU1zX2Ks7zJ2ora+VTeuQyJaA4PqR9o8YS6q2fDY3tSZdO1o3oJ0F+P4sIX9aKyu0YQFgga5MgRB1QaQpYIMXzqimB800hnTItvYJigcM7kHsZ+/7dLN8PD+oqvySgHcDSyGIPHjTU4KfwR7PduwJMmgjjSqH+bEogjOh9vGbjlsJvQ5iWPP9htVPiSVDwhC9aw3Jlcah6Xy3yNnA/e1Zd2hJJhD07qwJN8gfgSPakJTSSHZsS/HmOnwuP66RonIVRnmb8vp8fIHHQOGsXClPL/Nne6HiFybDeSbN3M4r0PGH80G39vtFqJrKpX9uwJEkdgcLgSTRhsFy48el/57CU2iBpgqayXAXFdi4THnBDBUrJLnOkYXN0rD9kDHnpFt+22OKElBEcbBP8wuqrL+V/svE2jvYQ4UDCE3Bu1MQDpBIvwU/+oiQxw+4vYqAXeu6lQlxEKI+VYUXRNF1z/DOXQEL2+MCOdRrX9Sm9BJaPIhB+di4Q/W3wfOSVBfODJnn8c4k4VPhikdq9IjI2YWyHqVumSdjNQtrrtiXBqm70Rh3hquJgIIgIWd7KL3VFtK63KSYMD2YiOnP1fIFXTjrldB4xS96YjDrmnC48tb4tKfjV2NESpDdSXUQRtXwOYARdfdR3wxhMQn7FoL6fG9e3TcmuN4phizn6siD6VQi7Gu3Wrx6t99+L6wat/P4dsSqqQevyBxLb3PpNaUdqeydkFNf8xN1/Um9xaw1ZXR/tXFjhu5ryyDYFdehDhBLnqrrbcmHxJpry9EYET2l/J4ShLkInZeJ8dbPu8teKXL7FNgzxLBbKxeueROmbC4r1aVxyX34K6Dqq2qlnvWRq1JABVrVjRQB7JgOiGvprBqt5d/FUdUl/DCXqd5LDr5NpiqipVfG8RUjJigmbAJwgjywi+TuuPxn0pbxjgF7eTnJnH75CFQXWcbz5Syoo9XF8t+saTQvg/RW7MZzj2fVj7eR1FZUwwjVJJZOV3sxlATNtYIoafnBHkkeQgbYfPrAtSK1JqHb7f76ipmZJp98eHKCS+g321eEtOunV8sDN7dLF1CuaOyFsmaRMTM2OM6Zejc3YXo0TFSVmBmgsMZEZT4EbyC6C9mOjs/1lpyaG1qlKCmXCJuU6upV14gjZGpNXW/s7G8UB93uaWcD8G5WHNpylh/ts2t9huWEqmsr5NcCTRQD3Wv8qXQ1BRXIPY0vbGIR7xuq7LZqVOuKcJY7QWGrM9XKRISdBFG+zLj5fylFOQZEXssjryDuR6hH/BpIZX7Q95axMJv/DhL9mPFpVt6siRRXecxZ2fna0vW0OO1AnK5jcMdnUaBQGTH6/YAw22G4dVsufskP4mNa2feOT/AiOkyINwcNheXhhhJGyIu56++dHvQGDrLYT83aPByvimGx58wCSaonVLoPedo35LsR6ugo7+OiNel899iQ9vIvmVBuaO/uEJ+MmT0Dr31+RapzIM00hOtbKIPitenP/29O0m5fKDs1EX4OMirk+Nnn/E29boYDENg40abY69Yrx/N7n+/qQc//DT6+IsY9uuL4HvGmGr/twX4yLdjF6DaC9HHb/e5KkQu71weSudkzlvb3WT29hExOP3XtxJkH1LUDh/eUXDWaWIF0Z+7+fsC8auKShqj9t//ZiIg/9TUFUbLqZtFl5r42LzlsyJUbN581t/9SoyVJo90v/oDcWSYN55pEwvfO0h6hbf++Uzofv4fe00HBt7defovoe4XWEC0zwd0YqOhzUlRG6WiGEcpDx7Wa2LwZJ4mzvudUsJbLyDpBW0WJG1doUZMMj5c+VOKFz6Sp8HiaT7vlADHvWs3fdOsBNiC8j9K/qLH2hVPf5ns8aDTazHl3uI35t+WYSe9tnn5G1gT4hmM/+n0t5N3PQ8vSII1J70RINM9VXmAOW7CGBR/lmEM8KEYx/ugI1wwUTmw1AS4LviN/D5kQVQyTDzahIGMFK5jE2uPgG1yTPMyVo+1UiFo1eO1tHuGl5GGlw/XA78P3nbXtCYNjUuhBqlq9nOlBFv7iS2nwWkzcSE3cUTpL/Hp/4SrOY5HcDmAAI6TWV1q02JsFcQEgD2SA3ZhjLx8f6SN3ESxUPLxENZh3Ec5L49k1JA4tpx7dyvYFOSS9Cqpl8Yl5PdZ2gbjE4yYr3tGK8D2YgNis/IOtvaKrdro6l6LCwqwqgL/zEOjdGgjOqD2uW2dwKCUDGu7TGghZgzbHAC0+SBYtl50BbbLytgQOSxf9bsuVXkKfIIVy7S4w5eRUXbwnYigI92QhtvetWHLzY/GC7Hd2F0ucDzZY01DHva2iynVCaRcp+w7DHfn9rE4ZeyP8jNKhW6L8VJklNMfo66WelbooRT1cq+kb1AitfFkgpAGarNS+HYZO9jWKe01qYEnE/gCvbRUChSVrkngHVewE4B23rM41yvRPpsmkcDZqwW2aHxCO/lh4u3VPbEVPZ0VBKvmz8E/RiJWkL//DkeovcJuoDKMat4Al4c6cWyOF0osqymQKJFMVrRVAomjVDDHSnFhv4nm0U68AblNuQOtyjWXsmROt44BrpK9yn9px5RYPyFmCzcRQJ2oPc8mJiEswVUKRDRZKB75ENcNvVQS4XAODf7FLd0fH1mkuFukNRyf3haDfbrxjZhbvKkpMGUgJmmvTnLxteqbUYPrb9zZvcrAuKRjncctBcWYvdydCzXiRQJuxDHlNlRnXLd+9ohyGR2BYCYWo0L1fghuh6V4NyrgijCCJv7D6IdtKIGv4lGriZbwOXtPsaJCWeVrDFCq6l/YjnmeKCHDGEffN75EEyBtjrniy6250X6y8hJVhdWdOuPSo+ZqsSWdQUiFFZ0sjFZ8dTXbSxm5kZ3e/otX/ozVv1sKPaC1BJ+lfXBG90hjyDostHpKXw6z1CAE3E8sL7TGbfXujtEZXfaGWftq4nlwcAWPFzaSIIktOnVmIbmas842UpcpdVBPT43+lMtp0dKr6zm9WttOosWljPeZrOjfmIDpj5iZJ3OaRX83rqM1ftNb3es8/zmgb12dzETny/M3Qg5s+kPrDatC9/1u1v8gexRgemL7Bi5Dx19c4K+wKdXakhWqgndKuAkgW8LWiRRwztoPt+X+pcP/zMoUMEFYYrQKQ9JgfEiGPhJR5UoacfUB177+8CyPqzmHh/HMORzzbmI2VxgEVXcUf2Lf88Eu7l9Sd1sIZPjmCPfM8+MSHMvund3rglrg09NX/qTZx/B7M1Ly3+tWZpX3fVDBewvM4McDr/04Kr9l/mpNU6n3eyuF+kP0FZQEJ9bZzlRV8wn2elxfR8E7O8VFdrjvd1hTUp5qN3u+txYFg4/MlLaULqac/guzk/gdW6Qth7zfKdePpbJ22iTBeKfxt/4i7gVlf0cSbNNf5NoAsclQhub+acI/z2ugBm2CPPVKfWen1rtzdutDbXR4A/XmlPBTwv+vEp68EUJ4uYlSnRZA10Qa1ZGc39wQY82XBbJI8aiWB82GE69pfUnayyRTIeiOUJwiQhuj+C6aF1KkwqjjGHUCdToi4e8YOqHxY4MhUJxe8XI2QvtNnB5ueeFZ+5II25j9szxiRt0Dz/oi+nJpVpx0oYGYJiNUXWhRA1lDDLLf3yktayNEPww1DrfR2apiABHpVOBlbKiSutfufrWAoq1XnS3v8a5oyNA6I63o8WU0G3o8IGViM9GjxDm+6TxBUiMdERJglc5FA9VFjemMSGd53GAxXUzUDRSaKi1VhJpcwxKpldn3/nYqwXhfxfEusl3qd07MHxxf7VGG+S+6635l16pLGSDD68sCxHJiOBy/LJ0rIEvUQtr8wNcn7h6f860QJKMjQaa6UCXYb3lHpYvHxHAFiToaz5ejWCnnyGtsbkqkDILzvu7TAbaa+L5FiKiARaCQunbpsb811RAJEuGaeriiZ2VFkcOqBETQsoR26wVS9yRHwKHs4RnwjLsqRlheArlcuSZbpzYGJswP1RMDLbsQVu19jWr+SZ1SDRQ3Skf3KAGm0QA4r/k7f1Ov4FEHh+6XJJZ+vS8DPRoX4jHnIGo05t4JTWciqNJKscNX8Z3vbtgWSAR4tlAMa1dXB2s6ibWEQXQsPrtSPrzi77xSuJIM80MFJB0MO++rqT6QdFjZlG99WzIcjk9AndEZv4kgQYEtWSYnAIk3Q0QjOlzz30WULFNqfq+XTy8gBQFM/bYF0iNzDgPD2vl4h9Vc3rMlmDRVkKz9Z0voOXCP40JQiLRlrJQIiDwcvIr7OAZxnirIYAJHRuiZtcjynlMLQTQdT9BofvMPAoxy0c9ipuGO/i1bjwYq1qpZ7fqC2xHV4oQrwIwXARKD8PtVDTetCcdQNY4zuNsq9Pj4vvKE2yEuHGy3zGisQILSacKGK6b/5KWIoNS5sC8v3cXWWt+qItk6bOH2ovTqIew8QFNBIMJ8/87jXR5r60XeU8lySvgp4f8HC/9lw6oUgE7S0Vs4mJTi95hk4+TVI3v/BqubMDz/HthrOu9zMfCeuCq1MBKnWbDM/y+bO2gC4CdmjplXbPZ3c7sjlCwbsTTgnXu/PvBfT8UcNG+L8B8eEL5jmsHrgZnaHg2bt4sgj6LgXm9dr699R1dOKyfMU/HuqzWHfzVbeJXsnfff7ntuNOv5gO69kSdM1cyeGm5quP/rcDGPtSPtfpEBIg7JOGDeYlO/zIiEMF6+ZA+l0vxZWkmiDx9qHK/0gcf2PnTkMCWx0CfDHT0QIqtfY8Ph1Pi/E11ZP5mSweHFlOzYlzcBZb9KgODYUpCbqpxNZbjggnv3qnqewz69XWKfcsPuZ2q1gzNLJ68RgBS4gXyqLT5665/lFdalwBwe1I40u1lAdLGijs8V1xOE9TRhVR1szvawG12cu6vlmBY0MCQL4n1RJS+HwCM4hxmh+ARaeU9n5b5cmSwIL4TI42oZMjU/SNdNp3N++/P81XnGPs+kDfRYzZHa4TVIKygxEjFnixJZwIA0ZMtq7rSjHbBctPkZ4+XpR/G19mRhdw1GMQZxMNQLEhulKAnTG5/MgJk+JHV30IoEoD0qniww4xlOQ59HN5LA0vqG4RM+WAuB8x3k5dnSlenvpD7qt/gdVa6LKYH+8aXBRuS9Iuuk9v0LLhzqjkze6nAyYuYd6zjJFmVY96oSBBe7EAGekSXrDUtKkLCVqmNhc0zK0B/bOjfE4bMI0oqT3ZFz4Z3a6y6a1ex2AxARict/Jyd3rFlsQmitytC5a+iLs8skNnsdmuvPL5juia+lN2Q7DoU32pN14aSAYr4U+KEtbpzgsJn7XUXP4sp9JTKZQMC3DSKwGM6QnpqRv3Egy6AnYx7R9DVIDmHVszP6PKZ+dUVEsnOhdputeaP3E451UpUC31UFIWM2c19VPr50l4DKwGYrHel0BH+tYY5kLAIAZBRdwJo/O7GFE6QYtNZq9+E5axuZ9kuvtm+o6NllyT1bMaNIT1YI4XTiR6aCgvvzAkQQKbbWM3Su29ZkGAAU6er1JnRvG+a0mitrV2CgkL1Kf8Fnizg8WUclIUU5rt7dtjLtz3a4bEMJPBL/IhicgAoh1IJn3LCGB9741OFxOOlb8ZJMCVNPHk50+E4UqWvKkfUqsYAxtgt6WdbnMI8rpfG6ID12tiE6f6kBdcKZitZp0S480+cl8d8Jt8ON29Lhf4kTPZQS3f1fGN3CuymwiZegycTSDHtB71/8zLOB2kchGR66biWNt3rCXLT7McV/5mUqIEWb10WAt0JEor+Eyn1py1pa7TmXdcWY7cVX+3Mb7+I08gCELRyv3Av9SfHorxKxh/N12qdbxbUG7NzDytEWGJSgL7Uv/zNXF7my35x7Jr4PSQqoCrpuT/tLn3jlGmJ3Twx+ViRL1a5SMWv/Ih+DRzU/3jO/gC4AuSrYuhJl/1+Fypd61maEEmof25NL+ztDKKw4JdeK5kplEJ329Q89/nP3NdKWjEh2rJ60hXu/Qs/JQDKdmRhFj0prqfihOfhvlLzKpmZqMZoa7n/KcAnKeOmY+SHvTFJLM7+x6b/1OewUNUVNUVPUFDVFTVFT1BQ1RU1RU9QUNUVNUVPUFDVFTVFT1BQ1RU1RU9QUNUVNUX+mnhvpGOj6Mn+09fnhm+PTiOfDP7aS7JMf3uNjt+fI5h8y1q2Y8eHDnQzUQo8Vkq+vnFxk5/HZV7s++dxxae+/fu78oR56tV18YwG/laDLHLgpxymiXcDOTw75ePv4oDWL8+iFS0zM6vbsOX0giHdlaJL3FDlFTpFT5BT530iaT4izsAAnXunOWLK8ucPhzuTrHR33xUaDpsb8Bfa6uidffWWEJc913HevNGjP6MS7ffdRHJ1IEaNgaXouX87YuyfGKuib5LmhT254vD0cZ/PjNyftpOwbfXPSzrPVb0/aWdL75qQd17tvT9r57vqbk3aWJQ+9OWnn7n9usFuuPSSj3ubN3Rf+H+/+T4pSfXR0pMlJMWg+7kUUxXeh1xB0ankjwjC0m2rr48KOy1RhW2ImbwNGRDt32JM8W6VgMGd8aJd+11O/xoreFoLYUqWFdVKW+UNELBxGU0kjrId0XPZ26YnrDsVNMio1f/Hptsvi3h0F0LwIN2F3YSzSd2vZPhdqWJXxyMx0GJg1chR/3qLGfEsJMBOqfXhxc0T/WsToYzmZNC51oRslVpwO85dQreB4JReXG7UjslbZ4Koz8KAGZU6ofvjosKolTpVZOWoYSuf432pHInS1clzysiCb8tFs/NCvL2LgPsb8K0Hj15gDncm2E2cZL8s9LN/W4FB0uS3LCSOJ0ZzJrhjcnten7lj12jyb1tM0W0xXNpB3QQvSdfDs572i9rvRkSJmX5VdyYDabsfju2RInDJqO4jqoWMfpHb1IbSPrCB2Pxc8D+XvHf1tFbSavq2odyBkvd9wZaiKmfcNNbdSrAu+NrJke8OOfcNtVe16QVh1rqbRpjGff6NIB9+0LW7ZhHFvjP083AKD2pB3Z12rkLEqnmzP79PeAJ2BMvAHLQZy9wujvNH32QfPj52YOdzizLKzP+pwJIQ5MnMcYLd3gwQ+Ohb43EARxS5zQBO8y3NvkIuPCrfwkmx7WK93Bg1uITvEsIsaK78OMSjJvA8LOzVLqgd2nFnapbg7eiZDCIx69bbotwWde/qHokoqrqVAszImZKnO79sRofNeTSnJC8gOjzjh1bsX8cWg9AlVR82+1hvls9Jd75/2LxXOaW3+rDvHDF7xLS/XyFRHuE1D63LHcCPdJrP4o21UONbhkOHKzws4so7DsWkwT2A/II+dmP59OMHqyA51dEqzWtO8sS83ZY0toKNchwlaE85vLvYJSRsJyV7hja0oD9vGGumuHAo9Ud+qaPyQWjGaEUMJNZyoLlc4nhOhi7Ii1dqS5SwQ7MvimvS07Rcr5HDfl5bNTHMEnUxmfiTcTuK3HO2aadZvQaMiRwa9PtR/y3f+j7mqtJlGnPe21mhuiz41u2bmCUiODvyYqmpm4kJvepoEzQlW9+LEOngmKbkCaZb5uLQpy0l5o6X6oO5nEy8fU4yc6555+QgkwHPth80VufY5VZHZdtkDNTHNGP1ZX3R/Lfs1wBnOR0amt6/VYyCqM4aYTmYzm5yPDNO0JbGHQ0eWVMt3tDdpfm6kKvB9TjVig5peAx1/YeFj7/+OHEdLPJ1TJ2W4ESurFEiUuVFp6t3g9VFNcJJexQC1x53sbdkYRg1wNfmyryfEu7SVvfxM/qxkO8rAz6TydR9vS+7iez+q6MvNTjy2wbvak++WeqH4i/BgL334SnfOIREMMeD1ogVcvu58XLngF+92D1rjbtvGC3YUtqo4UmYY74OStEgjwnzORn1syIRoNwnknJ+Q4FCRSbUbfUQmDU8IaF2N08gJo01Dl927rMxaLxTsZC1qZh/fPRrtjv6CY9MqDon9tTw3ABkZGkNaBpMBzKKA0GDPjGMXYRnHQpZWCgtXn+F7rM3twuujBAl3mCxiSkJWXE+LrLcAyNOFX2y/xdto96BkLQvkNvckSScUQ/BUhT0RFgLRv3KFMm8co5NN6QJt8ipda9xAqVfzCIGebnaL0zc1PTjFnRtuwyWp7RM/kbJclQXtP96yRPX9QA5T4pEB532hC0V3K4QmO7jwHo7FxqHx90WuzDNHRD7uhZTG0E2hiJHmjZtUx88s1Qm7gopkeZwwpwHFvVyBoVCs0x8fIALqHSmd4PLoVMIz/z6zQz/4NUcTFNp7OGfGo82w/EalalRFI9kk3qyQ95wzEM7sLBmi5lDaDUjoNbOMuTlVxTm2dXnhGQcA8+/XnCcM1BCbUbmV6pyFG9DdEYgB6+eDxAFsoHskT57Ga+pamOZbGnWlAhpnMkgae1qB9Gd9hN6hOfhMnM3M4hHerMIrBRV6h8evGMASH71hVe+Cs+f69ceTiW4L7UOzTyPSpof4YmgUTOj1Xryev8IcQ/kVsLARXa7hFLzy/MFJIX57ulWcxLsxzyP04v785nxOcSpMj2LZJXS1XfUN9epXhOQTztdAC/PSiluVFcSeymZIf07wad8zuq4I3WPqFpfQxtYYQemjY+z1blVVJFed3G6g8qr6V9Navq16hBgesqntgZOdj2+i+Oj0sLlV/S2zTU7VO87y6BoZ2XTAHABp1E8Fq5ac8Wv0BnPSJ233qzmfO+Tu9krjujotzSfCej1HO/nEGBRu7bd2dz/MyZrbauVe/MrXNsRvreyayfq5MOHLwuuwHBlvi/EcKM0zFabq2q/71oQLMv3joFWt0LTNrH7wbp/FhHMTuSR0X2hLy6RKDgxQXnknUn+a5HxgBzs676ANp/DzexVH8yEnA1p05+49vlaWSRXBDiIYFeU5XcryY02ZA3bfmIxyMCLMpaqLPbZTzx4KvRn8fess+kHS194Kr17PA2bum1+3+0XKskmG0USrPTRkYWjo4ufwfn3HT0vG4O6RiALBTy/XmmPs0KaDGdnEryfCzddxRo7w2mS87W9W5uyWudmIC/uLl4VyPXIO3mQePErqLhTBVx6kQQvzU4+pytOKn7B7glZM6uEouSYCE9HHHsoXN5WN/5tIqmbd6oGFXYcZK590hQquVq3KD8yHF5lP0sHAXFStcvMZu7/Fr8ruIKjLKawbrp9+HGUSsGzZHk2o8ZBdaNyEiW79Ya32PFK2yuJ07JZWdvndyVT8RTVBF+PcEH3lIOml59rjt46lVFjco391Ojbp/sa1R7pu7kTXFgWco6X6+1xVHwCv3+QZKnxW8tqL5NPFDiVpGlfqBTe8xhQ1Z7oMLjGjXrTkCti+67DZJD2AwJh/gwg8Kzfutnz40Wyw/xPP4faN/ezzxgMK3pY8udPe6PysLX7QlpGf2kVujZvvrusDSJNaPKTjefTPzhs7QQL3mdKYWZk/1o4NFCqtW760uysJOgFJjemmPU6N8Qt2/76ZsqtSvU0KCaWYE0BqlY3+plvq7sfUHdLCo8PqHOHQ7n6qKdlOunXo7abwuMFSXuCL6621lYeY4OekZl3p3BupBor7UUVlWuurrRMmbYagnjXDwkh0ygFfDHh9+T4Of4DiphcZTuWMtkwuYZS+bJy9bYhv4UY7yNHRVvubPqEXD+Wk4NoI6yt7DzpJ88vUs9x09/TP3BqfeI3xukF9/mkw/ZYt3vZthnyCx4DGNzdCM3RhjLqaMuB4Vc1LGsofNp9T6X+YBk5v145QoSzdCwsSQ/c0klg3d1ivIBklQwmDPtP94zjLvjLlWOOvPxA+9mLxfB8ehboirG+YtTjoOR3tF3mLrVBPKLWozeoIobl2UoX3+U6K2k3Ohi2eOby8jwqCkh1hNtKBSNrGHGQk7xNAQxjrLUgKpdMDXxY0G16Z0sQAar3GNYBIQ0aGrG8bqZrr5giTXRsjjN4ej4GixytE7WoFOpGRC5+turVfF7RvtDXWMNoHZkvzwWkHXaqhxlE+2IQM+slQg1YOIIxx67ZitTmPLjY263o/M6W6MxvCP4bl3BqLIzvKduSuVxHdNC33zKvDckdG+8msXO9m2coJ6LBHlhHcjJ+cxIahlxmRDUHuffayRBOe6DYfLYVCFCkfPKbO/DICpoii6Lq5nfMIpV4RkrKiPOFY7EBFuflXnDRPeE9/fLzI3k2RvvueJsiTsv87AVqUbpfXFZq3fMLr1kwwD1s/uyZtc6TvVjO3J7VDj9cqsS3b3XS3TYKEmJFyt0XYGsoOMxL1skv1OmZKzxRt/SoJ3nn8aOej4H79uSsjxMG2xfu8B9TpLwpbxeiEV12ep1v+wAztHT7O3s3jb4zSMIE0t2cVVliYVoootE4tW4tA0jwg6Osw4fXfBZZOSkf90WzWzG8mxStCaeSiMIKxxf2aepcJc5T0EHUyhsW82/iBe43yNkzhusYEZjGFF6xBVnlVnT1hchwJcfxaAdo0lvO8CeBEYw+vssHtcA3VmeSLGukKo3HNQCx/+Mkm/mB23EC+G/foaD+MNObh4cEBU02mlNbwbHGDR28/fHr1jXStql0tuKEb7f4XWqUTFUddNznohMWFSby6/aUD90IjVaeM13sej1r0wHzqY+J0WeO50JebKKNP5ObfJVu3BcvQD/hwmNTvXpSBCf1uSpMaPSl3/DQBfwDTswzmmM+OeWj7AaeU5sl6oTqvb1uExtvGXC+kRUUEadpoRLSmfgGs/qc1+bFhN6MRD4xt6G9gSliBfPjHsB/fAnxP0o2xXX4toMzhxSep2g26h70t7virNmVSgynsAvCalq1sZfLxLY7g2tePuM6OkeuvyWdPnm20i/B8dNnsvEr9w+pFZyvdJ2/23N62Sg17YRfygddNL7HRK32pCZJI+jPE4y+5vb+cuSWZPDNpPeOA6MGSy+qZfmLDbv98fFeCD4KA1vx2DSY3eRP6gOhYS/PGyXrPL/c/qhxjfzMlA1zm5PVpl/N6+q+afzMM9dWbnnfiqK4GU8LgxU9eOHtlIMu2U7+1ifhm0B0FkQX+12Gp5jSN2jfZyTo/O7/37lD+0MOZoEFTaUKqvzjZ8LMP66jKzchHakDzo0ijgZkPzkwstnsP7yn55uS//g9QSwMEFAACAAgA4IVYUJSzQYlNAAAAbAAAABsAAAB1bml2ZXJzYWwvdW5pdmVyc2FsLnBuZy54bWyzsa/IzVEoSy0qzszPs1Uy1DNQsrfj5bIpKEoty0wtV6gAihnpGUCAkkKlrZIJErc8M6UkA6jC2NIYIZiRmpmeUQIUNTAxhYvqAw0FAFBLAQIAABQAAgAIAESUV0cjtE77+wIAALAIAAAUAAAAAAAAAAEAAAAAAAAAAAB1bml2ZXJzYWwvcGxheWVyLnhtbFBLAQIAABQAAgAIAOCFWFAVhmbkFjIAAOZvAAAXAAAAAAAAAAAAAAAAAC0DAAB1bml2ZXJzYWwvdW5pdmVyc2FsLnBuZ1BLAQIAABQAAgAIAOCFWFCUs0GJTQAAAGwAAAAbAAAAAAAAAAEAAAAAAHg1AAB1bml2ZXJzYWwvdW5pdmVyc2FsLnBuZy54bWxQSwUGAAAAAAMAAwDQAAAA/jU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PMingLiU"/>
        <a:cs typeface="PMingLiU"/>
      </a:majorFont>
      <a:minorFont>
        <a:latin typeface="Times New Roman"/>
        <a:ea typeface="PMingLiU"/>
        <a:cs typeface="PMingLiU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1831</TotalTime>
  <Words>1372</Words>
  <Application>Microsoft Office PowerPoint</Application>
  <PresentationFormat>全屏显示(4:3)</PresentationFormat>
  <Paragraphs>293</Paragraphs>
  <Slides>48</Slides>
  <Notes>48</Notes>
  <HiddenSlides>0</HiddenSlides>
  <MMClips>2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48</vt:i4>
      </vt:variant>
    </vt:vector>
  </HeadingPairs>
  <TitlesOfParts>
    <vt:vector size="67" baseType="lpstr">
      <vt:lpstr>MS UI Gothic</vt:lpstr>
      <vt:lpstr>PMingLiU</vt:lpstr>
      <vt:lpstr>黑体</vt:lpstr>
      <vt:lpstr>华文行楷</vt:lpstr>
      <vt:lpstr>楷体_GB2312</vt:lpstr>
      <vt:lpstr>微软雅黑</vt:lpstr>
      <vt:lpstr>Arial</vt:lpstr>
      <vt:lpstr>Calibri</vt:lpstr>
      <vt:lpstr>Comic Sans MS</vt:lpstr>
      <vt:lpstr>Monotype Corsiva</vt:lpstr>
      <vt:lpstr>Tahoma</vt:lpstr>
      <vt:lpstr>Times New Roman</vt:lpstr>
      <vt:lpstr>Wingdings</vt:lpstr>
      <vt:lpstr>Office Theme</vt:lpstr>
      <vt:lpstr>3_默认设计模板</vt:lpstr>
      <vt:lpstr>預設簡報設計</vt:lpstr>
      <vt:lpstr>Bitmap Image</vt:lpstr>
      <vt:lpstr>图片</vt:lpstr>
      <vt:lpstr>CS ChemDraw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纳米材料</vt:lpstr>
      <vt:lpstr>有序介孔材料</vt:lpstr>
      <vt:lpstr>电极材料</vt:lpstr>
      <vt:lpstr>固体表面催化微观状态示例：</vt:lpstr>
      <vt:lpstr>固体表面催化微观状态示例：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超级计算使科学变得更直观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本课程的预期目标 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</dc:title>
  <dc:creator>Peijun Hu</dc:creator>
  <cp:lastModifiedBy>Robert WANG</cp:lastModifiedBy>
  <cp:revision>75</cp:revision>
  <dcterms:created xsi:type="dcterms:W3CDTF">2016-10-24T09:59:30Z</dcterms:created>
  <dcterms:modified xsi:type="dcterms:W3CDTF">2020-02-24T11:15:38Z</dcterms:modified>
</cp:coreProperties>
</file>